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77" r:id="rId13"/>
    <p:sldId id="280" r:id="rId14"/>
    <p:sldId id="281" r:id="rId15"/>
    <p:sldId id="266" r:id="rId16"/>
    <p:sldId id="276" r:id="rId17"/>
    <p:sldId id="274" r:id="rId18"/>
    <p:sldId id="269" r:id="rId19"/>
    <p:sldId id="275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FD48D-F9AB-4718-B5AD-CC54AED6539B}" v="23" dt="2022-05-09T05:28:24.977"/>
    <p1510:client id="{17298B91-FF4A-4F8A-B938-C36C26579840}" v="1177" dt="2022-05-09T04:02:17.568"/>
    <p1510:client id="{31BE649F-8835-2ED4-D8D3-CF68B095E8CB}" v="5" dt="2022-05-09T12:55:48.581"/>
    <p1510:client id="{52E4D017-3C2A-BC6B-2636-C1CD0274C8D9}" v="900" dt="2022-05-09T03:20:39.366"/>
    <p1510:client id="{6E8E6D7D-120E-4777-9DA4-ED868ABFD0A1}" v="1192" dt="2022-05-09T15:26:50.306"/>
    <p1510:client id="{BF188BB0-9272-4D91-963C-D6AF713B5F11}" v="6" dt="2022-05-09T15:05:00.307"/>
    <p1510:client id="{EFDE9031-5B18-0E9C-99C6-EEEC32D5F132}" v="22" dt="2022-05-08T15:33:15.63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F40CD-BD42-4E10-BD5F-DA3046F4F37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2D0ADD-CFD0-4463-A3C7-3411798CF4DA}">
      <dgm:prSet/>
      <dgm:spPr/>
      <dgm:t>
        <a:bodyPr/>
        <a:lstStyle/>
        <a:p>
          <a:r>
            <a:rPr lang="en-US" b="1"/>
            <a:t>Key Business Issue:</a:t>
          </a:r>
          <a:r>
            <a:rPr lang="en-US"/>
            <a:t> How prevalent is gambling and what gambling challenges exist for Greek-involved college students in New Jersey, and what can the Council on Compulsive Gambling of NJ do to address these issues? </a:t>
          </a:r>
        </a:p>
      </dgm:t>
    </dgm:pt>
    <dgm:pt modelId="{7A6AED37-1F90-4995-B14C-A36CD387A2C3}" type="parTrans" cxnId="{29CD8E6F-CEE5-458F-A06D-435DED57485F}">
      <dgm:prSet/>
      <dgm:spPr/>
      <dgm:t>
        <a:bodyPr/>
        <a:lstStyle/>
        <a:p>
          <a:endParaRPr lang="en-US"/>
        </a:p>
      </dgm:t>
    </dgm:pt>
    <dgm:pt modelId="{6B90C28B-8743-4606-A9E5-AD3E6721C760}" type="sibTrans" cxnId="{29CD8E6F-CEE5-458F-A06D-435DED57485F}">
      <dgm:prSet/>
      <dgm:spPr/>
      <dgm:t>
        <a:bodyPr/>
        <a:lstStyle/>
        <a:p>
          <a:endParaRPr lang="en-US"/>
        </a:p>
      </dgm:t>
    </dgm:pt>
    <dgm:pt modelId="{F92B7C77-9558-418C-B793-92166A050F6B}">
      <dgm:prSet/>
      <dgm:spPr/>
      <dgm:t>
        <a:bodyPr/>
        <a:lstStyle/>
        <a:p>
          <a:r>
            <a:rPr lang="en-US" b="1"/>
            <a:t>Objective:</a:t>
          </a:r>
          <a:r>
            <a:rPr lang="en-US"/>
            <a:t> Identify the frequency of gambling and gambling habits by New Jersey college students in Greek Life. </a:t>
          </a:r>
        </a:p>
      </dgm:t>
    </dgm:pt>
    <dgm:pt modelId="{FD2806D7-F3DE-4A32-A536-705DC31D493B}" type="parTrans" cxnId="{7C254CBD-E1EB-4A91-A225-A0043DE46D27}">
      <dgm:prSet/>
      <dgm:spPr/>
      <dgm:t>
        <a:bodyPr/>
        <a:lstStyle/>
        <a:p>
          <a:endParaRPr lang="en-US"/>
        </a:p>
      </dgm:t>
    </dgm:pt>
    <dgm:pt modelId="{EF2BED1B-EE63-4407-8181-BA76A469148F}" type="sibTrans" cxnId="{7C254CBD-E1EB-4A91-A225-A0043DE46D27}">
      <dgm:prSet/>
      <dgm:spPr/>
      <dgm:t>
        <a:bodyPr/>
        <a:lstStyle/>
        <a:p>
          <a:endParaRPr lang="en-US"/>
        </a:p>
      </dgm:t>
    </dgm:pt>
    <dgm:pt modelId="{450ACB14-F4E5-4342-8201-6C946E490CE1}">
      <dgm:prSet/>
      <dgm:spPr/>
      <dgm:t>
        <a:bodyPr/>
        <a:lstStyle/>
        <a:p>
          <a:r>
            <a:rPr lang="en-US" b="1"/>
            <a:t>Objective:</a:t>
          </a:r>
          <a:r>
            <a:rPr lang="en-US"/>
            <a:t> Understand the most common forms of gambling, and what influences their decision to gamble</a:t>
          </a:r>
        </a:p>
      </dgm:t>
    </dgm:pt>
    <dgm:pt modelId="{96B5F08A-AF40-4AB7-96E1-9B851404E5A4}" type="parTrans" cxnId="{371379C8-8085-4A71-AE17-BC4F78AEDBDA}">
      <dgm:prSet/>
      <dgm:spPr/>
      <dgm:t>
        <a:bodyPr/>
        <a:lstStyle/>
        <a:p>
          <a:endParaRPr lang="en-US"/>
        </a:p>
      </dgm:t>
    </dgm:pt>
    <dgm:pt modelId="{BD697600-2E2E-4531-8E82-806F89B67926}" type="sibTrans" cxnId="{371379C8-8085-4A71-AE17-BC4F78AEDBDA}">
      <dgm:prSet/>
      <dgm:spPr/>
      <dgm:t>
        <a:bodyPr/>
        <a:lstStyle/>
        <a:p>
          <a:endParaRPr lang="en-US"/>
        </a:p>
      </dgm:t>
    </dgm:pt>
    <dgm:pt modelId="{D43158EB-FAF3-4521-9197-1B36FFA917C0}">
      <dgm:prSet/>
      <dgm:spPr/>
      <dgm:t>
        <a:bodyPr/>
        <a:lstStyle/>
        <a:p>
          <a:r>
            <a:rPr lang="en-US" b="1"/>
            <a:t>Objective: </a:t>
          </a:r>
          <a:r>
            <a:rPr lang="en-US"/>
            <a:t>Identify how the Council on Compulsive Gambling can provide resources to improve education, awareness, and treatment services if necessary.</a:t>
          </a:r>
        </a:p>
      </dgm:t>
    </dgm:pt>
    <dgm:pt modelId="{E4952352-7BA8-426F-AA40-CADD0730AF99}" type="parTrans" cxnId="{748D6F3D-7F8E-48A6-8EDB-6AAF10CD90AE}">
      <dgm:prSet/>
      <dgm:spPr/>
      <dgm:t>
        <a:bodyPr/>
        <a:lstStyle/>
        <a:p>
          <a:endParaRPr lang="en-US"/>
        </a:p>
      </dgm:t>
    </dgm:pt>
    <dgm:pt modelId="{4638762A-88F6-40C1-B74A-DF032D2CC568}" type="sibTrans" cxnId="{748D6F3D-7F8E-48A6-8EDB-6AAF10CD90AE}">
      <dgm:prSet/>
      <dgm:spPr/>
      <dgm:t>
        <a:bodyPr/>
        <a:lstStyle/>
        <a:p>
          <a:endParaRPr lang="en-US"/>
        </a:p>
      </dgm:t>
    </dgm:pt>
    <dgm:pt modelId="{F176D199-465E-4C7F-A8D0-FBEB7EC43A46}" type="pres">
      <dgm:prSet presAssocID="{A01F40CD-BD42-4E10-BD5F-DA3046F4F378}" presName="linear" presStyleCnt="0">
        <dgm:presLayoutVars>
          <dgm:animLvl val="lvl"/>
          <dgm:resizeHandles val="exact"/>
        </dgm:presLayoutVars>
      </dgm:prSet>
      <dgm:spPr/>
    </dgm:pt>
    <dgm:pt modelId="{AD846469-107F-4FF4-83BF-CBEF7F64A1C0}" type="pres">
      <dgm:prSet presAssocID="{FF2D0ADD-CFD0-4463-A3C7-3411798CF4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DD3CF48-9471-46EF-A4AE-9C12C8D4F4E1}" type="pres">
      <dgm:prSet presAssocID="{6B90C28B-8743-4606-A9E5-AD3E6721C760}" presName="spacer" presStyleCnt="0"/>
      <dgm:spPr/>
    </dgm:pt>
    <dgm:pt modelId="{1736494C-86E5-432E-90F0-D66C9F4BD599}" type="pres">
      <dgm:prSet presAssocID="{F92B7C77-9558-418C-B793-92166A050F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FE857B-E8BE-42ED-84E3-21FE7A75E833}" type="pres">
      <dgm:prSet presAssocID="{EF2BED1B-EE63-4407-8181-BA76A469148F}" presName="spacer" presStyleCnt="0"/>
      <dgm:spPr/>
    </dgm:pt>
    <dgm:pt modelId="{65E53E5D-0718-47AB-9288-7569BCCD112E}" type="pres">
      <dgm:prSet presAssocID="{450ACB14-F4E5-4342-8201-6C946E490C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F6C541-F8AE-46C5-BD78-8CF784E4B160}" type="pres">
      <dgm:prSet presAssocID="{BD697600-2E2E-4531-8E82-806F89B67926}" presName="spacer" presStyleCnt="0"/>
      <dgm:spPr/>
    </dgm:pt>
    <dgm:pt modelId="{244B4D59-1A4E-4405-9430-6455C33D9799}" type="pres">
      <dgm:prSet presAssocID="{D43158EB-FAF3-4521-9197-1B36FFA917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FDDAE38-F3EB-4BD3-BE65-3D843223CD6E}" type="presOf" srcId="{F92B7C77-9558-418C-B793-92166A050F6B}" destId="{1736494C-86E5-432E-90F0-D66C9F4BD599}" srcOrd="0" destOrd="0" presId="urn:microsoft.com/office/officeart/2005/8/layout/vList2"/>
    <dgm:cxn modelId="{748D6F3D-7F8E-48A6-8EDB-6AAF10CD90AE}" srcId="{A01F40CD-BD42-4E10-BD5F-DA3046F4F378}" destId="{D43158EB-FAF3-4521-9197-1B36FFA917C0}" srcOrd="3" destOrd="0" parTransId="{E4952352-7BA8-426F-AA40-CADD0730AF99}" sibTransId="{4638762A-88F6-40C1-B74A-DF032D2CC568}"/>
    <dgm:cxn modelId="{4922B65C-4D57-463A-95BB-017CE33FFE79}" type="presOf" srcId="{FF2D0ADD-CFD0-4463-A3C7-3411798CF4DA}" destId="{AD846469-107F-4FF4-83BF-CBEF7F64A1C0}" srcOrd="0" destOrd="0" presId="urn:microsoft.com/office/officeart/2005/8/layout/vList2"/>
    <dgm:cxn modelId="{29CD8E6F-CEE5-458F-A06D-435DED57485F}" srcId="{A01F40CD-BD42-4E10-BD5F-DA3046F4F378}" destId="{FF2D0ADD-CFD0-4463-A3C7-3411798CF4DA}" srcOrd="0" destOrd="0" parTransId="{7A6AED37-1F90-4995-B14C-A36CD387A2C3}" sibTransId="{6B90C28B-8743-4606-A9E5-AD3E6721C760}"/>
    <dgm:cxn modelId="{B9867C59-DB54-4430-88CB-B9B59B9E4376}" type="presOf" srcId="{A01F40CD-BD42-4E10-BD5F-DA3046F4F378}" destId="{F176D199-465E-4C7F-A8D0-FBEB7EC43A46}" srcOrd="0" destOrd="0" presId="urn:microsoft.com/office/officeart/2005/8/layout/vList2"/>
    <dgm:cxn modelId="{D24F26BB-2784-4C2C-8DDC-717EA88FB9C3}" type="presOf" srcId="{D43158EB-FAF3-4521-9197-1B36FFA917C0}" destId="{244B4D59-1A4E-4405-9430-6455C33D9799}" srcOrd="0" destOrd="0" presId="urn:microsoft.com/office/officeart/2005/8/layout/vList2"/>
    <dgm:cxn modelId="{7C254CBD-E1EB-4A91-A225-A0043DE46D27}" srcId="{A01F40CD-BD42-4E10-BD5F-DA3046F4F378}" destId="{F92B7C77-9558-418C-B793-92166A050F6B}" srcOrd="1" destOrd="0" parTransId="{FD2806D7-F3DE-4A32-A536-705DC31D493B}" sibTransId="{EF2BED1B-EE63-4407-8181-BA76A469148F}"/>
    <dgm:cxn modelId="{275DB5C5-4F5B-4803-9B3B-610760D5BB40}" type="presOf" srcId="{450ACB14-F4E5-4342-8201-6C946E490CE1}" destId="{65E53E5D-0718-47AB-9288-7569BCCD112E}" srcOrd="0" destOrd="0" presId="urn:microsoft.com/office/officeart/2005/8/layout/vList2"/>
    <dgm:cxn modelId="{371379C8-8085-4A71-AE17-BC4F78AEDBDA}" srcId="{A01F40CD-BD42-4E10-BD5F-DA3046F4F378}" destId="{450ACB14-F4E5-4342-8201-6C946E490CE1}" srcOrd="2" destOrd="0" parTransId="{96B5F08A-AF40-4AB7-96E1-9B851404E5A4}" sibTransId="{BD697600-2E2E-4531-8E82-806F89B67926}"/>
    <dgm:cxn modelId="{87FC0835-C27E-47DB-9C92-1217D8977674}" type="presParOf" srcId="{F176D199-465E-4C7F-A8D0-FBEB7EC43A46}" destId="{AD846469-107F-4FF4-83BF-CBEF7F64A1C0}" srcOrd="0" destOrd="0" presId="urn:microsoft.com/office/officeart/2005/8/layout/vList2"/>
    <dgm:cxn modelId="{B23464DC-6FEB-44EE-87CD-485C379111D1}" type="presParOf" srcId="{F176D199-465E-4C7F-A8D0-FBEB7EC43A46}" destId="{6DD3CF48-9471-46EF-A4AE-9C12C8D4F4E1}" srcOrd="1" destOrd="0" presId="urn:microsoft.com/office/officeart/2005/8/layout/vList2"/>
    <dgm:cxn modelId="{F0BC8C28-2D13-4565-B079-CDFB03464312}" type="presParOf" srcId="{F176D199-465E-4C7F-A8D0-FBEB7EC43A46}" destId="{1736494C-86E5-432E-90F0-D66C9F4BD599}" srcOrd="2" destOrd="0" presId="urn:microsoft.com/office/officeart/2005/8/layout/vList2"/>
    <dgm:cxn modelId="{0C62A1C7-217A-4D12-81D3-9E07C46B6920}" type="presParOf" srcId="{F176D199-465E-4C7F-A8D0-FBEB7EC43A46}" destId="{86FE857B-E8BE-42ED-84E3-21FE7A75E833}" srcOrd="3" destOrd="0" presId="urn:microsoft.com/office/officeart/2005/8/layout/vList2"/>
    <dgm:cxn modelId="{CA4A3405-9707-4E9E-ADB9-B6D898DED81E}" type="presParOf" srcId="{F176D199-465E-4C7F-A8D0-FBEB7EC43A46}" destId="{65E53E5D-0718-47AB-9288-7569BCCD112E}" srcOrd="4" destOrd="0" presId="urn:microsoft.com/office/officeart/2005/8/layout/vList2"/>
    <dgm:cxn modelId="{D594E62A-2283-4D07-893D-09880DE21773}" type="presParOf" srcId="{F176D199-465E-4C7F-A8D0-FBEB7EC43A46}" destId="{BDF6C541-F8AE-46C5-BD78-8CF784E4B160}" srcOrd="5" destOrd="0" presId="urn:microsoft.com/office/officeart/2005/8/layout/vList2"/>
    <dgm:cxn modelId="{CF0A3B89-8B8B-4F3D-B796-35A25980F99F}" type="presParOf" srcId="{F176D199-465E-4C7F-A8D0-FBEB7EC43A46}" destId="{244B4D59-1A4E-4405-9430-6455C33D97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AEF753-4A4E-49E6-9F04-93F8340CC56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E0F5D-C35E-4E98-AE5A-ECF64E3E218C}">
      <dgm:prSet/>
      <dgm:spPr/>
      <dgm:t>
        <a:bodyPr/>
        <a:lstStyle/>
        <a:p>
          <a:pPr rtl="0"/>
          <a:r>
            <a:rPr lang="en-US" b="1"/>
            <a:t>Deliverable </a:t>
          </a:r>
          <a:r>
            <a:rPr lang="en-US" b="1">
              <a:latin typeface="Goudy Old Style"/>
            </a:rPr>
            <a:t>1- TDI's</a:t>
          </a:r>
        </a:p>
      </dgm:t>
    </dgm:pt>
    <dgm:pt modelId="{6CA7F6F7-2F88-423B-B409-7783D23B3B68}" type="parTrans" cxnId="{711577EB-CB43-4D6D-B9F2-1F828F9DB2E6}">
      <dgm:prSet/>
      <dgm:spPr/>
      <dgm:t>
        <a:bodyPr/>
        <a:lstStyle/>
        <a:p>
          <a:endParaRPr lang="en-US"/>
        </a:p>
      </dgm:t>
    </dgm:pt>
    <dgm:pt modelId="{3223B9B3-8BAB-4EA0-86DF-7E78EA33903A}" type="sibTrans" cxnId="{711577EB-CB43-4D6D-B9F2-1F828F9DB2E6}">
      <dgm:prSet/>
      <dgm:spPr/>
      <dgm:t>
        <a:bodyPr/>
        <a:lstStyle/>
        <a:p>
          <a:endParaRPr lang="en-US"/>
        </a:p>
      </dgm:t>
    </dgm:pt>
    <dgm:pt modelId="{5E831596-8B86-44AB-B3CB-242CBBF16C9A}">
      <dgm:prSet/>
      <dgm:spPr/>
      <dgm:t>
        <a:bodyPr/>
        <a:lstStyle/>
        <a:p>
          <a:pPr rtl="0"/>
          <a:r>
            <a:rPr lang="en-US" b="1"/>
            <a:t>Deliverable 2-</a:t>
          </a:r>
          <a:r>
            <a:rPr lang="en-US" b="1">
              <a:latin typeface="Goudy Old Style"/>
            </a:rPr>
            <a:t> </a:t>
          </a:r>
          <a:r>
            <a:rPr lang="en-US" b="1"/>
            <a:t>Qualtrics Survey</a:t>
          </a:r>
          <a:r>
            <a:rPr lang="en-US" b="0"/>
            <a:t> </a:t>
          </a:r>
        </a:p>
      </dgm:t>
    </dgm:pt>
    <dgm:pt modelId="{3FACAAD7-53BB-4128-B399-238359A77296}" type="parTrans" cxnId="{B393B5A9-C387-47F1-AF9A-F4D7F4FA66AD}">
      <dgm:prSet/>
      <dgm:spPr/>
      <dgm:t>
        <a:bodyPr/>
        <a:lstStyle/>
        <a:p>
          <a:endParaRPr lang="en-US"/>
        </a:p>
      </dgm:t>
    </dgm:pt>
    <dgm:pt modelId="{6531D3BB-74F9-4F0D-8FBE-49E84BF4FA84}" type="sibTrans" cxnId="{B393B5A9-C387-47F1-AF9A-F4D7F4FA66AD}">
      <dgm:prSet/>
      <dgm:spPr/>
      <dgm:t>
        <a:bodyPr/>
        <a:lstStyle/>
        <a:p>
          <a:endParaRPr lang="en-US"/>
        </a:p>
      </dgm:t>
    </dgm:pt>
    <dgm:pt modelId="{3C7606D0-76F2-4A48-852C-CDDFA7E77844}">
      <dgm:prSet/>
      <dgm:spPr/>
      <dgm:t>
        <a:bodyPr/>
        <a:lstStyle/>
        <a:p>
          <a:r>
            <a:rPr lang="en-US" b="0">
              <a:latin typeface="Goudy Old Style"/>
            </a:rPr>
            <a:t>330</a:t>
          </a:r>
          <a:r>
            <a:rPr lang="en-US" b="0"/>
            <a:t> responses </a:t>
          </a:r>
        </a:p>
      </dgm:t>
    </dgm:pt>
    <dgm:pt modelId="{FE44D319-C417-4582-B168-9E801D5A92B6}" type="parTrans" cxnId="{88934101-632B-4146-8BDA-03ABB839AA0B}">
      <dgm:prSet/>
      <dgm:spPr/>
      <dgm:t>
        <a:bodyPr/>
        <a:lstStyle/>
        <a:p>
          <a:endParaRPr lang="en-US"/>
        </a:p>
      </dgm:t>
    </dgm:pt>
    <dgm:pt modelId="{2260000F-F4A6-427E-A82A-0080B7D4E250}" type="sibTrans" cxnId="{88934101-632B-4146-8BDA-03ABB839AA0B}">
      <dgm:prSet/>
      <dgm:spPr/>
      <dgm:t>
        <a:bodyPr/>
        <a:lstStyle/>
        <a:p>
          <a:endParaRPr lang="en-US"/>
        </a:p>
      </dgm:t>
    </dgm:pt>
    <dgm:pt modelId="{2A6F3C33-0E47-4E77-A8B6-72A6AE59F69D}">
      <dgm:prSet/>
      <dgm:spPr/>
      <dgm:t>
        <a:bodyPr/>
        <a:lstStyle/>
        <a:p>
          <a:r>
            <a:rPr lang="en-US" b="0"/>
            <a:t>Our Respondents: College students involved in Greek Life who gamble</a:t>
          </a:r>
        </a:p>
      </dgm:t>
    </dgm:pt>
    <dgm:pt modelId="{8D38E0CD-59DB-4C39-ACC3-88BC9D83B739}" type="parTrans" cxnId="{59454189-2B05-4FB7-8498-BB339BF2660E}">
      <dgm:prSet/>
      <dgm:spPr/>
      <dgm:t>
        <a:bodyPr/>
        <a:lstStyle/>
        <a:p>
          <a:endParaRPr lang="en-US"/>
        </a:p>
      </dgm:t>
    </dgm:pt>
    <dgm:pt modelId="{7B953FB5-9D4C-4419-B09B-F8D123BD28E5}" type="sibTrans" cxnId="{59454189-2B05-4FB7-8498-BB339BF2660E}">
      <dgm:prSet/>
      <dgm:spPr/>
      <dgm:t>
        <a:bodyPr/>
        <a:lstStyle/>
        <a:p>
          <a:endParaRPr lang="en-US"/>
        </a:p>
      </dgm:t>
    </dgm:pt>
    <dgm:pt modelId="{E127760E-415B-47F9-ADB2-8D03FD69830C}">
      <dgm:prSet phldr="0"/>
      <dgm:spPr/>
      <dgm:t>
        <a:bodyPr/>
        <a:lstStyle/>
        <a:p>
          <a:pPr rtl="0"/>
          <a:r>
            <a:rPr lang="en-US" b="0">
              <a:latin typeface="Goudy Old Style"/>
            </a:rPr>
            <a:t> </a:t>
          </a:r>
          <a:r>
            <a:rPr lang="en-US" b="0"/>
            <a:t>Conducted </a:t>
          </a:r>
          <a:r>
            <a:rPr lang="en-US" b="0">
              <a:latin typeface="Goudy Old Style"/>
            </a:rPr>
            <a:t>23 TDI's</a:t>
          </a:r>
          <a:r>
            <a:rPr lang="en-US" b="0"/>
            <a:t> of college students in Greek Life who gamble</a:t>
          </a:r>
        </a:p>
      </dgm:t>
    </dgm:pt>
    <dgm:pt modelId="{045B30D9-8D52-46C0-8F6D-5882BACF393B}" type="parTrans" cxnId="{A8D181BB-F12A-4BC6-8B27-3D49247C3FD9}">
      <dgm:prSet/>
      <dgm:spPr/>
    </dgm:pt>
    <dgm:pt modelId="{DF4B1457-DFD6-4A2C-979B-F25F288AE7EC}" type="sibTrans" cxnId="{A8D181BB-F12A-4BC6-8B27-3D49247C3FD9}">
      <dgm:prSet/>
      <dgm:spPr/>
      <dgm:t>
        <a:bodyPr/>
        <a:lstStyle/>
        <a:p>
          <a:endParaRPr lang="en-US"/>
        </a:p>
      </dgm:t>
    </dgm:pt>
    <dgm:pt modelId="{2DB6C66C-AE6D-4BBC-84E6-6DB500385826}" type="pres">
      <dgm:prSet presAssocID="{A4AEF753-4A4E-49E6-9F04-93F8340CC56D}" presName="linear" presStyleCnt="0">
        <dgm:presLayoutVars>
          <dgm:dir/>
          <dgm:animLvl val="lvl"/>
          <dgm:resizeHandles val="exact"/>
        </dgm:presLayoutVars>
      </dgm:prSet>
      <dgm:spPr/>
    </dgm:pt>
    <dgm:pt modelId="{1A5EB368-622B-474F-A3A4-C1635F141A59}" type="pres">
      <dgm:prSet presAssocID="{5C3E0F5D-C35E-4E98-AE5A-ECF64E3E218C}" presName="parentLin" presStyleCnt="0"/>
      <dgm:spPr/>
    </dgm:pt>
    <dgm:pt modelId="{66DC25A2-0A0F-4FB3-BF33-B5BB38400913}" type="pres">
      <dgm:prSet presAssocID="{5C3E0F5D-C35E-4E98-AE5A-ECF64E3E218C}" presName="parentLeftMargin" presStyleLbl="node1" presStyleIdx="0" presStyleCnt="2"/>
      <dgm:spPr/>
    </dgm:pt>
    <dgm:pt modelId="{81699018-F634-4A79-BF90-D3CF7DF7260C}" type="pres">
      <dgm:prSet presAssocID="{5C3E0F5D-C35E-4E98-AE5A-ECF64E3E21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C66759-52BD-4DBB-B70F-F7043D6B7CB4}" type="pres">
      <dgm:prSet presAssocID="{5C3E0F5D-C35E-4E98-AE5A-ECF64E3E218C}" presName="negativeSpace" presStyleCnt="0"/>
      <dgm:spPr/>
    </dgm:pt>
    <dgm:pt modelId="{CDD55547-AB71-471A-A673-D7872A66616F}" type="pres">
      <dgm:prSet presAssocID="{5C3E0F5D-C35E-4E98-AE5A-ECF64E3E218C}" presName="childText" presStyleLbl="conFgAcc1" presStyleIdx="0" presStyleCnt="2">
        <dgm:presLayoutVars>
          <dgm:bulletEnabled val="1"/>
        </dgm:presLayoutVars>
      </dgm:prSet>
      <dgm:spPr/>
    </dgm:pt>
    <dgm:pt modelId="{61E613E7-4B90-4DAD-A855-DF743EB530DE}" type="pres">
      <dgm:prSet presAssocID="{3223B9B3-8BAB-4EA0-86DF-7E78EA33903A}" presName="spaceBetweenRectangles" presStyleCnt="0"/>
      <dgm:spPr/>
    </dgm:pt>
    <dgm:pt modelId="{A8ACE837-E37A-4AA4-8EF1-3A949A849B3F}" type="pres">
      <dgm:prSet presAssocID="{5E831596-8B86-44AB-B3CB-242CBBF16C9A}" presName="parentLin" presStyleCnt="0"/>
      <dgm:spPr/>
    </dgm:pt>
    <dgm:pt modelId="{79A2A5A8-97C0-4293-8163-5B57BBB5254A}" type="pres">
      <dgm:prSet presAssocID="{5E831596-8B86-44AB-B3CB-242CBBF16C9A}" presName="parentLeftMargin" presStyleLbl="node1" presStyleIdx="0" presStyleCnt="2"/>
      <dgm:spPr/>
    </dgm:pt>
    <dgm:pt modelId="{103B2131-0B01-4674-A124-A96E2DD9E2BF}" type="pres">
      <dgm:prSet presAssocID="{5E831596-8B86-44AB-B3CB-242CBBF16C9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178187E-1204-43EF-8D47-0A5268A1312B}" type="pres">
      <dgm:prSet presAssocID="{5E831596-8B86-44AB-B3CB-242CBBF16C9A}" presName="negativeSpace" presStyleCnt="0"/>
      <dgm:spPr/>
    </dgm:pt>
    <dgm:pt modelId="{7BBD745F-3492-4182-8DF4-668651889990}" type="pres">
      <dgm:prSet presAssocID="{5E831596-8B86-44AB-B3CB-242CBBF16C9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8934101-632B-4146-8BDA-03ABB839AA0B}" srcId="{5E831596-8B86-44AB-B3CB-242CBBF16C9A}" destId="{3C7606D0-76F2-4A48-852C-CDDFA7E77844}" srcOrd="0" destOrd="0" parTransId="{FE44D319-C417-4582-B168-9E801D5A92B6}" sibTransId="{2260000F-F4A6-427E-A82A-0080B7D4E250}"/>
    <dgm:cxn modelId="{A91B8B07-50B6-4CE7-A1AB-69EF2BFA17D0}" type="presOf" srcId="{3C7606D0-76F2-4A48-852C-CDDFA7E77844}" destId="{7BBD745F-3492-4182-8DF4-668651889990}" srcOrd="0" destOrd="0" presId="urn:microsoft.com/office/officeart/2005/8/layout/list1"/>
    <dgm:cxn modelId="{43D12A2C-1B01-4568-BB6D-5324D65CB404}" type="presOf" srcId="{2A6F3C33-0E47-4E77-A8B6-72A6AE59F69D}" destId="{7BBD745F-3492-4182-8DF4-668651889990}" srcOrd="0" destOrd="1" presId="urn:microsoft.com/office/officeart/2005/8/layout/list1"/>
    <dgm:cxn modelId="{D609D345-BD24-41FC-AEB3-5026E4BB6F81}" type="presOf" srcId="{5E831596-8B86-44AB-B3CB-242CBBF16C9A}" destId="{79A2A5A8-97C0-4293-8163-5B57BBB5254A}" srcOrd="0" destOrd="0" presId="urn:microsoft.com/office/officeart/2005/8/layout/list1"/>
    <dgm:cxn modelId="{F09E3A47-1CBA-4E4A-A3D8-95BD60EB89A5}" type="presOf" srcId="{E127760E-415B-47F9-ADB2-8D03FD69830C}" destId="{CDD55547-AB71-471A-A673-D7872A66616F}" srcOrd="0" destOrd="0" presId="urn:microsoft.com/office/officeart/2005/8/layout/list1"/>
    <dgm:cxn modelId="{E8243B4E-720D-4002-A71F-24E6E80B3FAE}" type="presOf" srcId="{5C3E0F5D-C35E-4E98-AE5A-ECF64E3E218C}" destId="{66DC25A2-0A0F-4FB3-BF33-B5BB38400913}" srcOrd="0" destOrd="0" presId="urn:microsoft.com/office/officeart/2005/8/layout/list1"/>
    <dgm:cxn modelId="{59454189-2B05-4FB7-8498-BB339BF2660E}" srcId="{5E831596-8B86-44AB-B3CB-242CBBF16C9A}" destId="{2A6F3C33-0E47-4E77-A8B6-72A6AE59F69D}" srcOrd="1" destOrd="0" parTransId="{8D38E0CD-59DB-4C39-ACC3-88BC9D83B739}" sibTransId="{7B953FB5-9D4C-4419-B09B-F8D123BD28E5}"/>
    <dgm:cxn modelId="{B393B5A9-C387-47F1-AF9A-F4D7F4FA66AD}" srcId="{A4AEF753-4A4E-49E6-9F04-93F8340CC56D}" destId="{5E831596-8B86-44AB-B3CB-242CBBF16C9A}" srcOrd="1" destOrd="0" parTransId="{3FACAAD7-53BB-4128-B399-238359A77296}" sibTransId="{6531D3BB-74F9-4F0D-8FBE-49E84BF4FA84}"/>
    <dgm:cxn modelId="{8069D6AD-3C66-4EBE-B732-C9B5A9650FD1}" type="presOf" srcId="{5E831596-8B86-44AB-B3CB-242CBBF16C9A}" destId="{103B2131-0B01-4674-A124-A96E2DD9E2BF}" srcOrd="1" destOrd="0" presId="urn:microsoft.com/office/officeart/2005/8/layout/list1"/>
    <dgm:cxn modelId="{A8D181BB-F12A-4BC6-8B27-3D49247C3FD9}" srcId="{5C3E0F5D-C35E-4E98-AE5A-ECF64E3E218C}" destId="{E127760E-415B-47F9-ADB2-8D03FD69830C}" srcOrd="0" destOrd="0" parTransId="{045B30D9-8D52-46C0-8F6D-5882BACF393B}" sibTransId="{DF4B1457-DFD6-4A2C-979B-F25F288AE7EC}"/>
    <dgm:cxn modelId="{019451CD-FB2C-420E-955F-B4DDA59364B4}" type="presOf" srcId="{A4AEF753-4A4E-49E6-9F04-93F8340CC56D}" destId="{2DB6C66C-AE6D-4BBC-84E6-6DB500385826}" srcOrd="0" destOrd="0" presId="urn:microsoft.com/office/officeart/2005/8/layout/list1"/>
    <dgm:cxn modelId="{711577EB-CB43-4D6D-B9F2-1F828F9DB2E6}" srcId="{A4AEF753-4A4E-49E6-9F04-93F8340CC56D}" destId="{5C3E0F5D-C35E-4E98-AE5A-ECF64E3E218C}" srcOrd="0" destOrd="0" parTransId="{6CA7F6F7-2F88-423B-B409-7783D23B3B68}" sibTransId="{3223B9B3-8BAB-4EA0-86DF-7E78EA33903A}"/>
    <dgm:cxn modelId="{309EF2EC-B8E8-410A-A34A-AD8C1DAF2685}" type="presOf" srcId="{5C3E0F5D-C35E-4E98-AE5A-ECF64E3E218C}" destId="{81699018-F634-4A79-BF90-D3CF7DF7260C}" srcOrd="1" destOrd="0" presId="urn:microsoft.com/office/officeart/2005/8/layout/list1"/>
    <dgm:cxn modelId="{CD087FC3-CFC8-46A2-9023-1646C8BE5994}" type="presParOf" srcId="{2DB6C66C-AE6D-4BBC-84E6-6DB500385826}" destId="{1A5EB368-622B-474F-A3A4-C1635F141A59}" srcOrd="0" destOrd="0" presId="urn:microsoft.com/office/officeart/2005/8/layout/list1"/>
    <dgm:cxn modelId="{DDAB4E1B-5E8C-4901-9D68-302CBDD4676B}" type="presParOf" srcId="{1A5EB368-622B-474F-A3A4-C1635F141A59}" destId="{66DC25A2-0A0F-4FB3-BF33-B5BB38400913}" srcOrd="0" destOrd="0" presId="urn:microsoft.com/office/officeart/2005/8/layout/list1"/>
    <dgm:cxn modelId="{E38EABD2-8AD8-4AE4-A886-B81494533870}" type="presParOf" srcId="{1A5EB368-622B-474F-A3A4-C1635F141A59}" destId="{81699018-F634-4A79-BF90-D3CF7DF7260C}" srcOrd="1" destOrd="0" presId="urn:microsoft.com/office/officeart/2005/8/layout/list1"/>
    <dgm:cxn modelId="{BD4D15AF-00A8-4485-A748-C0881B25905A}" type="presParOf" srcId="{2DB6C66C-AE6D-4BBC-84E6-6DB500385826}" destId="{9FC66759-52BD-4DBB-B70F-F7043D6B7CB4}" srcOrd="1" destOrd="0" presId="urn:microsoft.com/office/officeart/2005/8/layout/list1"/>
    <dgm:cxn modelId="{0E070E6B-19C0-45FD-B548-CB2BA7C50965}" type="presParOf" srcId="{2DB6C66C-AE6D-4BBC-84E6-6DB500385826}" destId="{CDD55547-AB71-471A-A673-D7872A66616F}" srcOrd="2" destOrd="0" presId="urn:microsoft.com/office/officeart/2005/8/layout/list1"/>
    <dgm:cxn modelId="{CFD6D506-F75A-4A85-A314-FA24956A66D3}" type="presParOf" srcId="{2DB6C66C-AE6D-4BBC-84E6-6DB500385826}" destId="{61E613E7-4B90-4DAD-A855-DF743EB530DE}" srcOrd="3" destOrd="0" presId="urn:microsoft.com/office/officeart/2005/8/layout/list1"/>
    <dgm:cxn modelId="{A9D3332E-9F63-488E-91DB-3F83543B7F06}" type="presParOf" srcId="{2DB6C66C-AE6D-4BBC-84E6-6DB500385826}" destId="{A8ACE837-E37A-4AA4-8EF1-3A949A849B3F}" srcOrd="4" destOrd="0" presId="urn:microsoft.com/office/officeart/2005/8/layout/list1"/>
    <dgm:cxn modelId="{19AFC9EC-9FDC-4C24-9B44-C23A7C47F89D}" type="presParOf" srcId="{A8ACE837-E37A-4AA4-8EF1-3A949A849B3F}" destId="{79A2A5A8-97C0-4293-8163-5B57BBB5254A}" srcOrd="0" destOrd="0" presId="urn:microsoft.com/office/officeart/2005/8/layout/list1"/>
    <dgm:cxn modelId="{F1F99AB3-7866-4425-A4C9-0123C41F2C6B}" type="presParOf" srcId="{A8ACE837-E37A-4AA4-8EF1-3A949A849B3F}" destId="{103B2131-0B01-4674-A124-A96E2DD9E2BF}" srcOrd="1" destOrd="0" presId="urn:microsoft.com/office/officeart/2005/8/layout/list1"/>
    <dgm:cxn modelId="{28AD2B67-4305-4C70-9630-15DC8F2B018D}" type="presParOf" srcId="{2DB6C66C-AE6D-4BBC-84E6-6DB500385826}" destId="{1178187E-1204-43EF-8D47-0A5268A1312B}" srcOrd="5" destOrd="0" presId="urn:microsoft.com/office/officeart/2005/8/layout/list1"/>
    <dgm:cxn modelId="{DE811957-CDA4-4212-8F68-9A24DFB0F911}" type="presParOf" srcId="{2DB6C66C-AE6D-4BBC-84E6-6DB500385826}" destId="{7BBD745F-3492-4182-8DF4-66865188999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F6683E-7F2C-4F2E-BB7C-F44747151B5B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E117C0-A21D-4F37-AFCD-6EFF5302D689}">
      <dgm:prSet/>
      <dgm:spPr/>
      <dgm:t>
        <a:bodyPr/>
        <a:lstStyle/>
        <a:p>
          <a:r>
            <a:rPr lang="en-US" b="1">
              <a:latin typeface="Amasis MT Pro Black"/>
            </a:rPr>
            <a:t>65% gamble on a daily basis</a:t>
          </a:r>
        </a:p>
      </dgm:t>
    </dgm:pt>
    <dgm:pt modelId="{789A1E33-6DEC-4E0D-A045-4A1286EB2400}" type="parTrans" cxnId="{636903D2-98C8-4CE4-9824-0E0EA8747570}">
      <dgm:prSet/>
      <dgm:spPr/>
      <dgm:t>
        <a:bodyPr/>
        <a:lstStyle/>
        <a:p>
          <a:endParaRPr lang="en-US"/>
        </a:p>
      </dgm:t>
    </dgm:pt>
    <dgm:pt modelId="{011A75AE-8159-48E5-ADB3-B39E1CC0C4E0}" type="sibTrans" cxnId="{636903D2-98C8-4CE4-9824-0E0EA8747570}">
      <dgm:prSet/>
      <dgm:spPr/>
      <dgm:t>
        <a:bodyPr/>
        <a:lstStyle/>
        <a:p>
          <a:endParaRPr lang="en-US"/>
        </a:p>
      </dgm:t>
    </dgm:pt>
    <dgm:pt modelId="{A50A3FF7-209C-4CC8-8475-91EC39F9D134}">
      <dgm:prSet/>
      <dgm:spPr/>
      <dgm:t>
        <a:bodyPr/>
        <a:lstStyle/>
        <a:p>
          <a:r>
            <a:rPr lang="en-US" b="1">
              <a:latin typeface="Amasis MT Pro Black"/>
            </a:rPr>
            <a:t>26% gamble 2-3 times per week</a:t>
          </a:r>
        </a:p>
      </dgm:t>
    </dgm:pt>
    <dgm:pt modelId="{1BDAEF93-C402-4401-A290-18D219242050}" type="parTrans" cxnId="{730CE749-8DA3-498C-8047-03F6EF0F7E18}">
      <dgm:prSet/>
      <dgm:spPr/>
      <dgm:t>
        <a:bodyPr/>
        <a:lstStyle/>
        <a:p>
          <a:endParaRPr lang="en-US"/>
        </a:p>
      </dgm:t>
    </dgm:pt>
    <dgm:pt modelId="{C7B2201A-E4E7-40B4-8A3B-0DA54AC7CA60}" type="sibTrans" cxnId="{730CE749-8DA3-498C-8047-03F6EF0F7E18}">
      <dgm:prSet/>
      <dgm:spPr/>
      <dgm:t>
        <a:bodyPr/>
        <a:lstStyle/>
        <a:p>
          <a:endParaRPr lang="en-US"/>
        </a:p>
      </dgm:t>
    </dgm:pt>
    <dgm:pt modelId="{9EE7809E-BBB6-44E0-B217-FEDB05E8AB8B}">
      <dgm:prSet/>
      <dgm:spPr/>
      <dgm:t>
        <a:bodyPr/>
        <a:lstStyle/>
        <a:p>
          <a:r>
            <a:rPr lang="en-US" b="1">
              <a:latin typeface="Amasis MT Pro Black"/>
            </a:rPr>
            <a:t>2% gamble once per week</a:t>
          </a:r>
        </a:p>
      </dgm:t>
    </dgm:pt>
    <dgm:pt modelId="{C39F80DF-D8BA-4BB0-8B2D-AE11760D4FCE}" type="parTrans" cxnId="{C36E96A6-C5CE-42A4-89E9-B0A641A45219}">
      <dgm:prSet/>
      <dgm:spPr/>
      <dgm:t>
        <a:bodyPr/>
        <a:lstStyle/>
        <a:p>
          <a:endParaRPr lang="en-US"/>
        </a:p>
      </dgm:t>
    </dgm:pt>
    <dgm:pt modelId="{F77E1434-CCA4-4737-8F39-193316650B19}" type="sibTrans" cxnId="{C36E96A6-C5CE-42A4-89E9-B0A641A45219}">
      <dgm:prSet/>
      <dgm:spPr/>
      <dgm:t>
        <a:bodyPr/>
        <a:lstStyle/>
        <a:p>
          <a:endParaRPr lang="en-US"/>
        </a:p>
      </dgm:t>
    </dgm:pt>
    <dgm:pt modelId="{0A5F6773-6455-4CD3-9EBB-E90B46DA4A48}">
      <dgm:prSet/>
      <dgm:spPr/>
      <dgm:t>
        <a:bodyPr/>
        <a:lstStyle/>
        <a:p>
          <a:r>
            <a:rPr lang="en-US" b="1">
              <a:latin typeface="Amasis MT Pro Black"/>
            </a:rPr>
            <a:t>3% gamble once per month</a:t>
          </a:r>
        </a:p>
      </dgm:t>
    </dgm:pt>
    <dgm:pt modelId="{2FE31B3E-3AAC-492C-826F-225C6E6EB9E6}" type="parTrans" cxnId="{1ED0B631-51E8-4C06-9FB4-D3ECF0A8B61C}">
      <dgm:prSet/>
      <dgm:spPr/>
      <dgm:t>
        <a:bodyPr/>
        <a:lstStyle/>
        <a:p>
          <a:endParaRPr lang="en-US"/>
        </a:p>
      </dgm:t>
    </dgm:pt>
    <dgm:pt modelId="{346FC7E7-439C-4E70-A693-62CFEAB39B11}" type="sibTrans" cxnId="{1ED0B631-51E8-4C06-9FB4-D3ECF0A8B61C}">
      <dgm:prSet/>
      <dgm:spPr/>
      <dgm:t>
        <a:bodyPr/>
        <a:lstStyle/>
        <a:p>
          <a:endParaRPr lang="en-US"/>
        </a:p>
      </dgm:t>
    </dgm:pt>
    <dgm:pt modelId="{5C4C662F-7919-44D2-ADBE-D2E317A5030A}">
      <dgm:prSet/>
      <dgm:spPr/>
      <dgm:t>
        <a:bodyPr/>
        <a:lstStyle/>
        <a:p>
          <a:r>
            <a:rPr lang="en-US" b="1">
              <a:latin typeface="Amasis MT Pro Black"/>
            </a:rPr>
            <a:t>2% gamble 1-3 times per year</a:t>
          </a:r>
        </a:p>
      </dgm:t>
    </dgm:pt>
    <dgm:pt modelId="{EF61C3CA-B6B0-4E1B-9035-1C77497A33B3}" type="parTrans" cxnId="{41AE0129-F5F2-44A4-81E3-E0DACDEE5068}">
      <dgm:prSet/>
      <dgm:spPr/>
      <dgm:t>
        <a:bodyPr/>
        <a:lstStyle/>
        <a:p>
          <a:endParaRPr lang="en-US"/>
        </a:p>
      </dgm:t>
    </dgm:pt>
    <dgm:pt modelId="{61C01B77-F4B4-4C53-87F5-85B8BDC54EC8}" type="sibTrans" cxnId="{41AE0129-F5F2-44A4-81E3-E0DACDEE5068}">
      <dgm:prSet/>
      <dgm:spPr/>
      <dgm:t>
        <a:bodyPr/>
        <a:lstStyle/>
        <a:p>
          <a:endParaRPr lang="en-US"/>
        </a:p>
      </dgm:t>
    </dgm:pt>
    <dgm:pt modelId="{B911215D-7274-4B2C-AA3C-9F48C51F15CB}">
      <dgm:prSet phldr="0"/>
      <dgm:spPr/>
      <dgm:t>
        <a:bodyPr/>
        <a:lstStyle/>
        <a:p>
          <a:pPr rtl="0"/>
          <a:r>
            <a:rPr lang="en-US" b="1">
              <a:latin typeface="Amasis MT Pro Black"/>
            </a:rPr>
            <a:t>        Of the 330 respondents:</a:t>
          </a:r>
        </a:p>
      </dgm:t>
    </dgm:pt>
    <dgm:pt modelId="{7D988FC0-1C6D-40FE-9F69-3FE0DCD73646}" type="parTrans" cxnId="{0E640885-DB09-46B8-962F-8F553F393ABE}">
      <dgm:prSet/>
      <dgm:spPr/>
    </dgm:pt>
    <dgm:pt modelId="{F5C42ADD-BD46-48AA-99B3-5B4B42819314}" type="sibTrans" cxnId="{0E640885-DB09-46B8-962F-8F553F393ABE}">
      <dgm:prSet/>
      <dgm:spPr/>
    </dgm:pt>
    <dgm:pt modelId="{5CC4D74E-4896-4DC4-A4AF-DCC98B9D0857}" type="pres">
      <dgm:prSet presAssocID="{8FF6683E-7F2C-4F2E-BB7C-F44747151B5B}" presName="linear" presStyleCnt="0">
        <dgm:presLayoutVars>
          <dgm:animLvl val="lvl"/>
          <dgm:resizeHandles val="exact"/>
        </dgm:presLayoutVars>
      </dgm:prSet>
      <dgm:spPr/>
    </dgm:pt>
    <dgm:pt modelId="{45F1D5BF-98D0-4269-8083-7D379669B190}" type="pres">
      <dgm:prSet presAssocID="{B911215D-7274-4B2C-AA3C-9F48C51F15C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72E835E-2011-4237-BEB2-2C447E30E1A5}" type="pres">
      <dgm:prSet presAssocID="{F5C42ADD-BD46-48AA-99B3-5B4B42819314}" presName="spacer" presStyleCnt="0"/>
      <dgm:spPr/>
    </dgm:pt>
    <dgm:pt modelId="{693B30A1-C40C-4E65-BDB9-B4F84DD600F7}" type="pres">
      <dgm:prSet presAssocID="{20E117C0-A21D-4F37-AFCD-6EFF5302D68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DF36B83-48F0-4FF7-BCE0-F8AF2A7220BC}" type="pres">
      <dgm:prSet presAssocID="{011A75AE-8159-48E5-ADB3-B39E1CC0C4E0}" presName="spacer" presStyleCnt="0"/>
      <dgm:spPr/>
    </dgm:pt>
    <dgm:pt modelId="{53CFAC3B-0B39-4418-B3FB-BE2B27B64ED4}" type="pres">
      <dgm:prSet presAssocID="{A50A3FF7-209C-4CC8-8475-91EC39F9D13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ED34028-1CEE-4235-B8BD-589174F3AF12}" type="pres">
      <dgm:prSet presAssocID="{C7B2201A-E4E7-40B4-8A3B-0DA54AC7CA60}" presName="spacer" presStyleCnt="0"/>
      <dgm:spPr/>
    </dgm:pt>
    <dgm:pt modelId="{8E94A95C-A0EE-4F59-8599-88D201371C1F}" type="pres">
      <dgm:prSet presAssocID="{9EE7809E-BBB6-44E0-B217-FEDB05E8AB8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9C743F1-0E88-45B0-90CE-830B2DCB30E3}" type="pres">
      <dgm:prSet presAssocID="{F77E1434-CCA4-4737-8F39-193316650B19}" presName="spacer" presStyleCnt="0"/>
      <dgm:spPr/>
    </dgm:pt>
    <dgm:pt modelId="{65F8F54C-3798-4C00-8D46-5E80653036B6}" type="pres">
      <dgm:prSet presAssocID="{0A5F6773-6455-4CD3-9EBB-E90B46DA4A4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026E041-8AD1-46AC-BB43-D742C2D281C3}" type="pres">
      <dgm:prSet presAssocID="{346FC7E7-439C-4E70-A693-62CFEAB39B11}" presName="spacer" presStyleCnt="0"/>
      <dgm:spPr/>
    </dgm:pt>
    <dgm:pt modelId="{94D7E326-A044-4BA4-BE4E-C1DBBB5DBD3F}" type="pres">
      <dgm:prSet presAssocID="{5C4C662F-7919-44D2-ADBE-D2E317A5030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96B7E05-B81E-459C-A1BE-BEE683E9A3FF}" type="presOf" srcId="{B911215D-7274-4B2C-AA3C-9F48C51F15CB}" destId="{45F1D5BF-98D0-4269-8083-7D379669B190}" srcOrd="0" destOrd="0" presId="urn:microsoft.com/office/officeart/2005/8/layout/vList2"/>
    <dgm:cxn modelId="{41AE0129-F5F2-44A4-81E3-E0DACDEE5068}" srcId="{8FF6683E-7F2C-4F2E-BB7C-F44747151B5B}" destId="{5C4C662F-7919-44D2-ADBE-D2E317A5030A}" srcOrd="5" destOrd="0" parTransId="{EF61C3CA-B6B0-4E1B-9035-1C77497A33B3}" sibTransId="{61C01B77-F4B4-4C53-87F5-85B8BDC54EC8}"/>
    <dgm:cxn modelId="{1ED0B631-51E8-4C06-9FB4-D3ECF0A8B61C}" srcId="{8FF6683E-7F2C-4F2E-BB7C-F44747151B5B}" destId="{0A5F6773-6455-4CD3-9EBB-E90B46DA4A48}" srcOrd="4" destOrd="0" parTransId="{2FE31B3E-3AAC-492C-826F-225C6E6EB9E6}" sibTransId="{346FC7E7-439C-4E70-A693-62CFEAB39B11}"/>
    <dgm:cxn modelId="{61B3695B-0C21-42EF-922F-FC75805A9780}" type="presOf" srcId="{A50A3FF7-209C-4CC8-8475-91EC39F9D134}" destId="{53CFAC3B-0B39-4418-B3FB-BE2B27B64ED4}" srcOrd="0" destOrd="0" presId="urn:microsoft.com/office/officeart/2005/8/layout/vList2"/>
    <dgm:cxn modelId="{730CE749-8DA3-498C-8047-03F6EF0F7E18}" srcId="{8FF6683E-7F2C-4F2E-BB7C-F44747151B5B}" destId="{A50A3FF7-209C-4CC8-8475-91EC39F9D134}" srcOrd="2" destOrd="0" parTransId="{1BDAEF93-C402-4401-A290-18D219242050}" sibTransId="{C7B2201A-E4E7-40B4-8A3B-0DA54AC7CA60}"/>
    <dgm:cxn modelId="{20165273-3337-4819-810C-CCCC8B078C66}" type="presOf" srcId="{5C4C662F-7919-44D2-ADBE-D2E317A5030A}" destId="{94D7E326-A044-4BA4-BE4E-C1DBBB5DBD3F}" srcOrd="0" destOrd="0" presId="urn:microsoft.com/office/officeart/2005/8/layout/vList2"/>
    <dgm:cxn modelId="{30281955-ADBE-402A-9EE3-C947FBFFB43A}" type="presOf" srcId="{0A5F6773-6455-4CD3-9EBB-E90B46DA4A48}" destId="{65F8F54C-3798-4C00-8D46-5E80653036B6}" srcOrd="0" destOrd="0" presId="urn:microsoft.com/office/officeart/2005/8/layout/vList2"/>
    <dgm:cxn modelId="{0E640885-DB09-46B8-962F-8F553F393ABE}" srcId="{8FF6683E-7F2C-4F2E-BB7C-F44747151B5B}" destId="{B911215D-7274-4B2C-AA3C-9F48C51F15CB}" srcOrd="0" destOrd="0" parTransId="{7D988FC0-1C6D-40FE-9F69-3FE0DCD73646}" sibTransId="{F5C42ADD-BD46-48AA-99B3-5B4B42819314}"/>
    <dgm:cxn modelId="{3A66BC86-89A6-4C5F-A8A2-0793762B6058}" type="presOf" srcId="{20E117C0-A21D-4F37-AFCD-6EFF5302D689}" destId="{693B30A1-C40C-4E65-BDB9-B4F84DD600F7}" srcOrd="0" destOrd="0" presId="urn:microsoft.com/office/officeart/2005/8/layout/vList2"/>
    <dgm:cxn modelId="{C36E96A6-C5CE-42A4-89E9-B0A641A45219}" srcId="{8FF6683E-7F2C-4F2E-BB7C-F44747151B5B}" destId="{9EE7809E-BBB6-44E0-B217-FEDB05E8AB8B}" srcOrd="3" destOrd="0" parTransId="{C39F80DF-D8BA-4BB0-8B2D-AE11760D4FCE}" sibTransId="{F77E1434-CCA4-4737-8F39-193316650B19}"/>
    <dgm:cxn modelId="{ECA07CBC-8104-43CB-888E-3A2F98BF9F67}" type="presOf" srcId="{9EE7809E-BBB6-44E0-B217-FEDB05E8AB8B}" destId="{8E94A95C-A0EE-4F59-8599-88D201371C1F}" srcOrd="0" destOrd="0" presId="urn:microsoft.com/office/officeart/2005/8/layout/vList2"/>
    <dgm:cxn modelId="{6CD9B6C7-03C7-4B56-889C-22B0AC787366}" type="presOf" srcId="{8FF6683E-7F2C-4F2E-BB7C-F44747151B5B}" destId="{5CC4D74E-4896-4DC4-A4AF-DCC98B9D0857}" srcOrd="0" destOrd="0" presId="urn:microsoft.com/office/officeart/2005/8/layout/vList2"/>
    <dgm:cxn modelId="{636903D2-98C8-4CE4-9824-0E0EA8747570}" srcId="{8FF6683E-7F2C-4F2E-BB7C-F44747151B5B}" destId="{20E117C0-A21D-4F37-AFCD-6EFF5302D689}" srcOrd="1" destOrd="0" parTransId="{789A1E33-6DEC-4E0D-A045-4A1286EB2400}" sibTransId="{011A75AE-8159-48E5-ADB3-B39E1CC0C4E0}"/>
    <dgm:cxn modelId="{EE27DD08-F67F-41C4-915C-B60A0D9F6008}" type="presParOf" srcId="{5CC4D74E-4896-4DC4-A4AF-DCC98B9D0857}" destId="{45F1D5BF-98D0-4269-8083-7D379669B190}" srcOrd="0" destOrd="0" presId="urn:microsoft.com/office/officeart/2005/8/layout/vList2"/>
    <dgm:cxn modelId="{A77EC4E1-F1AD-45A7-9C37-38E4A72DF033}" type="presParOf" srcId="{5CC4D74E-4896-4DC4-A4AF-DCC98B9D0857}" destId="{272E835E-2011-4237-BEB2-2C447E30E1A5}" srcOrd="1" destOrd="0" presId="urn:microsoft.com/office/officeart/2005/8/layout/vList2"/>
    <dgm:cxn modelId="{4D00A66F-31A9-4F42-BD45-8370669AC9E6}" type="presParOf" srcId="{5CC4D74E-4896-4DC4-A4AF-DCC98B9D0857}" destId="{693B30A1-C40C-4E65-BDB9-B4F84DD600F7}" srcOrd="2" destOrd="0" presId="urn:microsoft.com/office/officeart/2005/8/layout/vList2"/>
    <dgm:cxn modelId="{040C758D-CA60-4D96-B220-613341DDB868}" type="presParOf" srcId="{5CC4D74E-4896-4DC4-A4AF-DCC98B9D0857}" destId="{3DF36B83-48F0-4FF7-BCE0-F8AF2A7220BC}" srcOrd="3" destOrd="0" presId="urn:microsoft.com/office/officeart/2005/8/layout/vList2"/>
    <dgm:cxn modelId="{07CDD8C1-F96F-47C7-A39C-5C74CC6CD651}" type="presParOf" srcId="{5CC4D74E-4896-4DC4-A4AF-DCC98B9D0857}" destId="{53CFAC3B-0B39-4418-B3FB-BE2B27B64ED4}" srcOrd="4" destOrd="0" presId="urn:microsoft.com/office/officeart/2005/8/layout/vList2"/>
    <dgm:cxn modelId="{6416ED35-0684-4345-864C-BA1D523553B7}" type="presParOf" srcId="{5CC4D74E-4896-4DC4-A4AF-DCC98B9D0857}" destId="{DED34028-1CEE-4235-B8BD-589174F3AF12}" srcOrd="5" destOrd="0" presId="urn:microsoft.com/office/officeart/2005/8/layout/vList2"/>
    <dgm:cxn modelId="{A17A9970-C400-4349-9649-429E8AE88F4B}" type="presParOf" srcId="{5CC4D74E-4896-4DC4-A4AF-DCC98B9D0857}" destId="{8E94A95C-A0EE-4F59-8599-88D201371C1F}" srcOrd="6" destOrd="0" presId="urn:microsoft.com/office/officeart/2005/8/layout/vList2"/>
    <dgm:cxn modelId="{A94C0DDB-9F8F-4A54-B766-B8DF26BD42BD}" type="presParOf" srcId="{5CC4D74E-4896-4DC4-A4AF-DCC98B9D0857}" destId="{99C743F1-0E88-45B0-90CE-830B2DCB30E3}" srcOrd="7" destOrd="0" presId="urn:microsoft.com/office/officeart/2005/8/layout/vList2"/>
    <dgm:cxn modelId="{A51C81C1-4597-4D35-B23E-5893B9F62AE1}" type="presParOf" srcId="{5CC4D74E-4896-4DC4-A4AF-DCC98B9D0857}" destId="{65F8F54C-3798-4C00-8D46-5E80653036B6}" srcOrd="8" destOrd="0" presId="urn:microsoft.com/office/officeart/2005/8/layout/vList2"/>
    <dgm:cxn modelId="{60334D28-82EA-4E43-9375-B334DE44AC4E}" type="presParOf" srcId="{5CC4D74E-4896-4DC4-A4AF-DCC98B9D0857}" destId="{F026E041-8AD1-46AC-BB43-D742C2D281C3}" srcOrd="9" destOrd="0" presId="urn:microsoft.com/office/officeart/2005/8/layout/vList2"/>
    <dgm:cxn modelId="{9A0B04E5-020E-4F7E-AE0F-3DEBC81980C1}" type="presParOf" srcId="{5CC4D74E-4896-4DC4-A4AF-DCC98B9D0857}" destId="{94D7E326-A044-4BA4-BE4E-C1DBBB5DBD3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1711C5-0170-4A90-9EAA-DBF6820190B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A63B5CC-D9FD-4E7D-BD82-0DEE2AA93B08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/>
            <a:t>Sports Betting-</a:t>
          </a:r>
          <a:r>
            <a:rPr lang="en-US">
              <a:latin typeface="Calibri Light" panose="020F0302020204030204"/>
            </a:rPr>
            <a:t> 19%</a:t>
          </a:r>
          <a:endParaRPr lang="en-US"/>
        </a:p>
      </dgm:t>
    </dgm:pt>
    <dgm:pt modelId="{24A74FCF-0D78-414A-9E30-065DA8689DBC}" type="parTrans" cxnId="{534D6F37-3958-46C2-A26F-B8717460AA97}">
      <dgm:prSet/>
      <dgm:spPr/>
      <dgm:t>
        <a:bodyPr/>
        <a:lstStyle/>
        <a:p>
          <a:endParaRPr lang="en-US"/>
        </a:p>
      </dgm:t>
    </dgm:pt>
    <dgm:pt modelId="{708BEE54-F48A-43E7-BEC0-BFD466CC4193}" type="sibTrans" cxnId="{534D6F37-3958-46C2-A26F-B8717460AA97}">
      <dgm:prSet/>
      <dgm:spPr/>
      <dgm:t>
        <a:bodyPr/>
        <a:lstStyle/>
        <a:p>
          <a:endParaRPr lang="en-US"/>
        </a:p>
      </dgm:t>
    </dgm:pt>
    <dgm:pt modelId="{7022939D-73F5-4454-A589-2D7F12A3164E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/>
            <a:t>Lotter Tickets-</a:t>
          </a:r>
          <a:r>
            <a:rPr lang="en-US">
              <a:latin typeface="Calibri Light" panose="020F0302020204030204"/>
            </a:rPr>
            <a:t> 19%</a:t>
          </a:r>
          <a:endParaRPr lang="en-US"/>
        </a:p>
      </dgm:t>
    </dgm:pt>
    <dgm:pt modelId="{77CA2C14-6BD6-4348-8D17-320B9DBB3A81}" type="parTrans" cxnId="{ECD73505-4DAD-4CF1-B4D6-95A83B283A7D}">
      <dgm:prSet/>
      <dgm:spPr/>
      <dgm:t>
        <a:bodyPr/>
        <a:lstStyle/>
        <a:p>
          <a:endParaRPr lang="en-US"/>
        </a:p>
      </dgm:t>
    </dgm:pt>
    <dgm:pt modelId="{243C2B48-8919-408A-AEAF-9BC1D85E7289}" type="sibTrans" cxnId="{ECD73505-4DAD-4CF1-B4D6-95A83B283A7D}">
      <dgm:prSet/>
      <dgm:spPr/>
      <dgm:t>
        <a:bodyPr/>
        <a:lstStyle/>
        <a:p>
          <a:endParaRPr lang="en-US"/>
        </a:p>
      </dgm:t>
    </dgm:pt>
    <dgm:pt modelId="{E46B76CF-A24E-4C47-B88D-72A705B23FC3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/>
            <a:t>Day Trading-</a:t>
          </a:r>
          <a:r>
            <a:rPr lang="en-US">
              <a:latin typeface="Calibri Light" panose="020F0302020204030204"/>
            </a:rPr>
            <a:t> 14%</a:t>
          </a:r>
          <a:endParaRPr lang="en-US"/>
        </a:p>
      </dgm:t>
    </dgm:pt>
    <dgm:pt modelId="{B6E67A3F-8A8F-46AC-95B1-D79B6359127F}" type="parTrans" cxnId="{C6DDFDF6-95AE-42C2-B9A0-94D3213C55A1}">
      <dgm:prSet/>
      <dgm:spPr/>
      <dgm:t>
        <a:bodyPr/>
        <a:lstStyle/>
        <a:p>
          <a:endParaRPr lang="en-US"/>
        </a:p>
      </dgm:t>
    </dgm:pt>
    <dgm:pt modelId="{E1AC25AD-D549-4DF4-B2C3-43661B926B51}" type="sibTrans" cxnId="{C6DDFDF6-95AE-42C2-B9A0-94D3213C55A1}">
      <dgm:prSet/>
      <dgm:spPr/>
      <dgm:t>
        <a:bodyPr/>
        <a:lstStyle/>
        <a:p>
          <a:endParaRPr lang="en-US"/>
        </a:p>
      </dgm:t>
    </dgm:pt>
    <dgm:pt modelId="{BF1859AC-2644-43CD-93A1-5380FF2B5DFB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/>
            <a:t>Casinos-</a:t>
          </a:r>
          <a:r>
            <a:rPr lang="en-US">
              <a:latin typeface="Calibri Light" panose="020F0302020204030204"/>
            </a:rPr>
            <a:t> 17%</a:t>
          </a:r>
          <a:endParaRPr lang="en-US"/>
        </a:p>
      </dgm:t>
    </dgm:pt>
    <dgm:pt modelId="{76634E15-F5E9-4041-9047-02BFDEE56C8C}" type="parTrans" cxnId="{DCBBF28A-3F99-4A60-BA28-5CDAF204F43C}">
      <dgm:prSet/>
      <dgm:spPr/>
      <dgm:t>
        <a:bodyPr/>
        <a:lstStyle/>
        <a:p>
          <a:endParaRPr lang="en-US"/>
        </a:p>
      </dgm:t>
    </dgm:pt>
    <dgm:pt modelId="{FB9FE739-A396-4B86-9DF7-0EAE8A1C6513}" type="sibTrans" cxnId="{DCBBF28A-3F99-4A60-BA28-5CDAF204F43C}">
      <dgm:prSet/>
      <dgm:spPr/>
      <dgm:t>
        <a:bodyPr/>
        <a:lstStyle/>
        <a:p>
          <a:endParaRPr lang="en-US"/>
        </a:p>
      </dgm:t>
    </dgm:pt>
    <dgm:pt modelId="{8F9C286C-0733-4A19-9843-9A3AF6DCDE1C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Poker Nights- 15%</a:t>
          </a:r>
        </a:p>
      </dgm:t>
    </dgm:pt>
    <dgm:pt modelId="{AA6DD589-5BE0-407C-8E21-404BC2E8C46F}" type="parTrans" cxnId="{99E88D55-0F68-4AC4-816A-9909C3BE15B8}">
      <dgm:prSet/>
      <dgm:spPr/>
      <dgm:t>
        <a:bodyPr/>
        <a:lstStyle/>
        <a:p>
          <a:endParaRPr lang="en-US"/>
        </a:p>
      </dgm:t>
    </dgm:pt>
    <dgm:pt modelId="{BB839E46-5CF1-40F5-93A0-D554D492C042}" type="sibTrans" cxnId="{99E88D55-0F68-4AC4-816A-9909C3BE15B8}">
      <dgm:prSet/>
      <dgm:spPr/>
      <dgm:t>
        <a:bodyPr/>
        <a:lstStyle/>
        <a:p>
          <a:endParaRPr lang="en-US"/>
        </a:p>
      </dgm:t>
    </dgm:pt>
    <dgm:pt modelId="{768E4A75-9195-43C3-94C2-237A01285671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Online Casino Games- 17%</a:t>
          </a:r>
          <a:endParaRPr lang="en-US"/>
        </a:p>
      </dgm:t>
    </dgm:pt>
    <dgm:pt modelId="{27AC5F50-5DE2-44CC-854B-0D12F3E624EB}" type="parTrans" cxnId="{044892DF-9605-4C09-80B5-BEB829CA0F0D}">
      <dgm:prSet/>
      <dgm:spPr/>
      <dgm:t>
        <a:bodyPr/>
        <a:lstStyle/>
        <a:p>
          <a:endParaRPr lang="en-US"/>
        </a:p>
      </dgm:t>
    </dgm:pt>
    <dgm:pt modelId="{E22EB270-7E00-4D4A-B9AA-90FB2B07504A}" type="sibTrans" cxnId="{044892DF-9605-4C09-80B5-BEB829CA0F0D}">
      <dgm:prSet/>
      <dgm:spPr/>
      <dgm:t>
        <a:bodyPr/>
        <a:lstStyle/>
        <a:p>
          <a:endParaRPr lang="en-US"/>
        </a:p>
      </dgm:t>
    </dgm:pt>
    <dgm:pt modelId="{7B8CC39E-D59E-4CED-9E3C-D4396E2B1790}" type="pres">
      <dgm:prSet presAssocID="{BB1711C5-0170-4A90-9EAA-DBF6820190B8}" presName="root" presStyleCnt="0">
        <dgm:presLayoutVars>
          <dgm:dir/>
          <dgm:resizeHandles val="exact"/>
        </dgm:presLayoutVars>
      </dgm:prSet>
      <dgm:spPr/>
    </dgm:pt>
    <dgm:pt modelId="{29E5361E-8770-441E-98FA-CE3BB83B2416}" type="pres">
      <dgm:prSet presAssocID="{2A63B5CC-D9FD-4E7D-BD82-0DEE2AA93B08}" presName="compNode" presStyleCnt="0"/>
      <dgm:spPr/>
    </dgm:pt>
    <dgm:pt modelId="{B976DC89-CA98-4385-9505-84A28E80B66C}" type="pres">
      <dgm:prSet presAssocID="{2A63B5CC-D9FD-4E7D-BD82-0DEE2AA93B08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C52E9DA-1E44-4384-8A1E-C224111FCE3B}" type="pres">
      <dgm:prSet presAssocID="{2A63B5CC-D9FD-4E7D-BD82-0DEE2AA93B0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7D8034EF-41C1-4E5E-BA33-47D600B8208E}" type="pres">
      <dgm:prSet presAssocID="{2A63B5CC-D9FD-4E7D-BD82-0DEE2AA93B08}" presName="spaceRect" presStyleCnt="0"/>
      <dgm:spPr/>
    </dgm:pt>
    <dgm:pt modelId="{92F0D13D-83DD-4676-8509-88C65D915FCD}" type="pres">
      <dgm:prSet presAssocID="{2A63B5CC-D9FD-4E7D-BD82-0DEE2AA93B08}" presName="textRect" presStyleLbl="revTx" presStyleIdx="0" presStyleCnt="6">
        <dgm:presLayoutVars>
          <dgm:chMax val="1"/>
          <dgm:chPref val="1"/>
        </dgm:presLayoutVars>
      </dgm:prSet>
      <dgm:spPr/>
    </dgm:pt>
    <dgm:pt modelId="{7EC193A9-8A71-435A-BC2B-DEA61F24C2B8}" type="pres">
      <dgm:prSet presAssocID="{708BEE54-F48A-43E7-BEC0-BFD466CC4193}" presName="sibTrans" presStyleCnt="0"/>
      <dgm:spPr/>
    </dgm:pt>
    <dgm:pt modelId="{92EDCC75-8733-4FD3-853C-4DE19B5D312B}" type="pres">
      <dgm:prSet presAssocID="{7022939D-73F5-4454-A589-2D7F12A3164E}" presName="compNode" presStyleCnt="0"/>
      <dgm:spPr/>
    </dgm:pt>
    <dgm:pt modelId="{60866C4F-1CE5-4D9D-9D95-0A320E5676B3}" type="pres">
      <dgm:prSet presAssocID="{7022939D-73F5-4454-A589-2D7F12A3164E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6B2BA8AC-3B04-4522-888E-31B36220B298}" type="pres">
      <dgm:prSet presAssocID="{7022939D-73F5-4454-A589-2D7F12A3164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Envelope"/>
        </a:ext>
      </dgm:extLst>
    </dgm:pt>
    <dgm:pt modelId="{204DC436-61EF-4A67-B5C0-C72CB2219E79}" type="pres">
      <dgm:prSet presAssocID="{7022939D-73F5-4454-A589-2D7F12A3164E}" presName="spaceRect" presStyleCnt="0"/>
      <dgm:spPr/>
    </dgm:pt>
    <dgm:pt modelId="{1783BC93-0DBA-4A13-9854-29F01F3D793B}" type="pres">
      <dgm:prSet presAssocID="{7022939D-73F5-4454-A589-2D7F12A3164E}" presName="textRect" presStyleLbl="revTx" presStyleIdx="1" presStyleCnt="6">
        <dgm:presLayoutVars>
          <dgm:chMax val="1"/>
          <dgm:chPref val="1"/>
        </dgm:presLayoutVars>
      </dgm:prSet>
      <dgm:spPr/>
    </dgm:pt>
    <dgm:pt modelId="{9536CFA5-BFAB-4C62-900A-BFC6A4B172D2}" type="pres">
      <dgm:prSet presAssocID="{243C2B48-8919-408A-AEAF-9BC1D85E7289}" presName="sibTrans" presStyleCnt="0"/>
      <dgm:spPr/>
    </dgm:pt>
    <dgm:pt modelId="{75A29296-FAE0-413E-B947-419734E51F96}" type="pres">
      <dgm:prSet presAssocID="{E46B76CF-A24E-4C47-B88D-72A705B23FC3}" presName="compNode" presStyleCnt="0"/>
      <dgm:spPr/>
    </dgm:pt>
    <dgm:pt modelId="{42330A9B-F649-4BC5-97AC-45F5448A304E}" type="pres">
      <dgm:prSet presAssocID="{E46B76CF-A24E-4C47-B88D-72A705B23FC3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D36C408-C8FC-46D2-84EE-2FF36DB59A41}" type="pres">
      <dgm:prSet presAssocID="{E46B76CF-A24E-4C47-B88D-72A705B23FC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2FA79AEF-C9B9-42DB-9F4F-6959CB97CD19}" type="pres">
      <dgm:prSet presAssocID="{E46B76CF-A24E-4C47-B88D-72A705B23FC3}" presName="spaceRect" presStyleCnt="0"/>
      <dgm:spPr/>
    </dgm:pt>
    <dgm:pt modelId="{D685BDD7-BA04-45FD-803D-2E298398C5F9}" type="pres">
      <dgm:prSet presAssocID="{E46B76CF-A24E-4C47-B88D-72A705B23FC3}" presName="textRect" presStyleLbl="revTx" presStyleIdx="2" presStyleCnt="6">
        <dgm:presLayoutVars>
          <dgm:chMax val="1"/>
          <dgm:chPref val="1"/>
        </dgm:presLayoutVars>
      </dgm:prSet>
      <dgm:spPr/>
    </dgm:pt>
    <dgm:pt modelId="{17382F10-57B2-4326-8073-FAD8783C2A7A}" type="pres">
      <dgm:prSet presAssocID="{E1AC25AD-D549-4DF4-B2C3-43661B926B51}" presName="sibTrans" presStyleCnt="0"/>
      <dgm:spPr/>
    </dgm:pt>
    <dgm:pt modelId="{66032221-4E73-4E4D-B05E-009ABF67C07D}" type="pres">
      <dgm:prSet presAssocID="{BF1859AC-2644-43CD-93A1-5380FF2B5DFB}" presName="compNode" presStyleCnt="0"/>
      <dgm:spPr/>
    </dgm:pt>
    <dgm:pt modelId="{5D200F5C-D6CE-4388-AD14-0A974E9FD651}" type="pres">
      <dgm:prSet presAssocID="{BF1859AC-2644-43CD-93A1-5380FF2B5DFB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E840543-395A-4934-9753-57D334550DCA}" type="pres">
      <dgm:prSet presAssocID="{BF1859AC-2644-43CD-93A1-5380FF2B5DF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C88E50FA-45F2-4A3D-93F5-EF8A629F0987}" type="pres">
      <dgm:prSet presAssocID="{BF1859AC-2644-43CD-93A1-5380FF2B5DFB}" presName="spaceRect" presStyleCnt="0"/>
      <dgm:spPr/>
    </dgm:pt>
    <dgm:pt modelId="{DEEF01AE-2FD9-462A-AD2E-8BC75857CE58}" type="pres">
      <dgm:prSet presAssocID="{BF1859AC-2644-43CD-93A1-5380FF2B5DFB}" presName="textRect" presStyleLbl="revTx" presStyleIdx="3" presStyleCnt="6">
        <dgm:presLayoutVars>
          <dgm:chMax val="1"/>
          <dgm:chPref val="1"/>
        </dgm:presLayoutVars>
      </dgm:prSet>
      <dgm:spPr/>
    </dgm:pt>
    <dgm:pt modelId="{FFB5CBC5-3050-4607-ADA2-70B064063B56}" type="pres">
      <dgm:prSet presAssocID="{FB9FE739-A396-4B86-9DF7-0EAE8A1C6513}" presName="sibTrans" presStyleCnt="0"/>
      <dgm:spPr/>
    </dgm:pt>
    <dgm:pt modelId="{D344ADFA-52A7-47F6-83F9-825E8CBE3DC2}" type="pres">
      <dgm:prSet presAssocID="{8F9C286C-0733-4A19-9843-9A3AF6DCDE1C}" presName="compNode" presStyleCnt="0"/>
      <dgm:spPr/>
    </dgm:pt>
    <dgm:pt modelId="{E2272E83-F67F-442C-92DE-1EE5563406C7}" type="pres">
      <dgm:prSet presAssocID="{8F9C286C-0733-4A19-9843-9A3AF6DCDE1C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D4BC6F8E-C4B3-4692-B08A-F4D724EDD4A2}" type="pres">
      <dgm:prSet presAssocID="{8F9C286C-0733-4A19-9843-9A3AF6DCDE1C}" presName="iconRect" presStyleLbl="node1" presStyleIdx="4" presStyleCnt="6"/>
      <dgm:spPr/>
    </dgm:pt>
    <dgm:pt modelId="{A6E15835-CBD2-4C4D-BBA1-CAEDD059C40E}" type="pres">
      <dgm:prSet presAssocID="{8F9C286C-0733-4A19-9843-9A3AF6DCDE1C}" presName="spaceRect" presStyleCnt="0"/>
      <dgm:spPr/>
    </dgm:pt>
    <dgm:pt modelId="{4F1CEF41-546E-43F9-826F-54DA95D41C92}" type="pres">
      <dgm:prSet presAssocID="{8F9C286C-0733-4A19-9843-9A3AF6DCDE1C}" presName="textRect" presStyleLbl="revTx" presStyleIdx="4" presStyleCnt="6">
        <dgm:presLayoutVars>
          <dgm:chMax val="1"/>
          <dgm:chPref val="1"/>
        </dgm:presLayoutVars>
      </dgm:prSet>
      <dgm:spPr/>
    </dgm:pt>
    <dgm:pt modelId="{6633251F-1898-4B57-AA6C-B5C66D00D1F8}" type="pres">
      <dgm:prSet presAssocID="{BB839E46-5CF1-40F5-93A0-D554D492C042}" presName="sibTrans" presStyleCnt="0"/>
      <dgm:spPr/>
    </dgm:pt>
    <dgm:pt modelId="{EC2DFE7B-A992-494C-8080-F9C760274BB4}" type="pres">
      <dgm:prSet presAssocID="{768E4A75-9195-43C3-94C2-237A01285671}" presName="compNode" presStyleCnt="0"/>
      <dgm:spPr/>
    </dgm:pt>
    <dgm:pt modelId="{8168505F-33C9-4A53-B655-C6CC53BCDA16}" type="pres">
      <dgm:prSet presAssocID="{768E4A75-9195-43C3-94C2-237A01285671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9F3D962A-A23F-4DB9-AD2E-AF52CAAA19EC}" type="pres">
      <dgm:prSet presAssocID="{768E4A75-9195-43C3-94C2-237A01285671}" presName="iconRect" presStyleLbl="node1" presStyleIdx="5" presStyleCnt="6"/>
      <dgm:spPr/>
    </dgm:pt>
    <dgm:pt modelId="{BAEB3375-C05D-42D8-A0BE-500887B93C58}" type="pres">
      <dgm:prSet presAssocID="{768E4A75-9195-43C3-94C2-237A01285671}" presName="spaceRect" presStyleCnt="0"/>
      <dgm:spPr/>
    </dgm:pt>
    <dgm:pt modelId="{B2735B3D-21DA-461A-AFF9-925636272E73}" type="pres">
      <dgm:prSet presAssocID="{768E4A75-9195-43C3-94C2-237A0128567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CD73505-4DAD-4CF1-B4D6-95A83B283A7D}" srcId="{BB1711C5-0170-4A90-9EAA-DBF6820190B8}" destId="{7022939D-73F5-4454-A589-2D7F12A3164E}" srcOrd="1" destOrd="0" parTransId="{77CA2C14-6BD6-4348-8D17-320B9DBB3A81}" sibTransId="{243C2B48-8919-408A-AEAF-9BC1D85E7289}"/>
    <dgm:cxn modelId="{7F394D0D-E7B4-47F2-9F66-BF4878AFCCB3}" type="presOf" srcId="{2A63B5CC-D9FD-4E7D-BD82-0DEE2AA93B08}" destId="{92F0D13D-83DD-4676-8509-88C65D915FCD}" srcOrd="0" destOrd="0" presId="urn:microsoft.com/office/officeart/2018/5/layout/IconLeafLabelList"/>
    <dgm:cxn modelId="{534D6F37-3958-46C2-A26F-B8717460AA97}" srcId="{BB1711C5-0170-4A90-9EAA-DBF6820190B8}" destId="{2A63B5CC-D9FD-4E7D-BD82-0DEE2AA93B08}" srcOrd="0" destOrd="0" parTransId="{24A74FCF-0D78-414A-9E30-065DA8689DBC}" sibTransId="{708BEE54-F48A-43E7-BEC0-BFD466CC4193}"/>
    <dgm:cxn modelId="{99E88D55-0F68-4AC4-816A-9909C3BE15B8}" srcId="{BB1711C5-0170-4A90-9EAA-DBF6820190B8}" destId="{8F9C286C-0733-4A19-9843-9A3AF6DCDE1C}" srcOrd="4" destOrd="0" parTransId="{AA6DD589-5BE0-407C-8E21-404BC2E8C46F}" sibTransId="{BB839E46-5CF1-40F5-93A0-D554D492C042}"/>
    <dgm:cxn modelId="{D1C97679-EB54-40BB-B1A7-DB0A5EBA3D9B}" type="presOf" srcId="{BF1859AC-2644-43CD-93A1-5380FF2B5DFB}" destId="{DEEF01AE-2FD9-462A-AD2E-8BC75857CE58}" srcOrd="0" destOrd="0" presId="urn:microsoft.com/office/officeart/2018/5/layout/IconLeafLabelList"/>
    <dgm:cxn modelId="{DCBBF28A-3F99-4A60-BA28-5CDAF204F43C}" srcId="{BB1711C5-0170-4A90-9EAA-DBF6820190B8}" destId="{BF1859AC-2644-43CD-93A1-5380FF2B5DFB}" srcOrd="3" destOrd="0" parTransId="{76634E15-F5E9-4041-9047-02BFDEE56C8C}" sibTransId="{FB9FE739-A396-4B86-9DF7-0EAE8A1C6513}"/>
    <dgm:cxn modelId="{E9D488A2-F4F7-4E9D-8EF5-B7DC75EE1223}" type="presOf" srcId="{BB1711C5-0170-4A90-9EAA-DBF6820190B8}" destId="{7B8CC39E-D59E-4CED-9E3C-D4396E2B1790}" srcOrd="0" destOrd="0" presId="urn:microsoft.com/office/officeart/2018/5/layout/IconLeafLabelList"/>
    <dgm:cxn modelId="{C2BC59AE-4ECA-4B49-B6CB-51B2DBBF868B}" type="presOf" srcId="{8F9C286C-0733-4A19-9843-9A3AF6DCDE1C}" destId="{4F1CEF41-546E-43F9-826F-54DA95D41C92}" srcOrd="0" destOrd="0" presId="urn:microsoft.com/office/officeart/2018/5/layout/IconLeafLabelList"/>
    <dgm:cxn modelId="{3DF093C8-3741-418A-AE0F-DC283AF5B2F4}" type="presOf" srcId="{E46B76CF-A24E-4C47-B88D-72A705B23FC3}" destId="{D685BDD7-BA04-45FD-803D-2E298398C5F9}" srcOrd="0" destOrd="0" presId="urn:microsoft.com/office/officeart/2018/5/layout/IconLeafLabelList"/>
    <dgm:cxn modelId="{570969CD-35E0-4657-8F4A-DEF76BCC3F37}" type="presOf" srcId="{7022939D-73F5-4454-A589-2D7F12A3164E}" destId="{1783BC93-0DBA-4A13-9854-29F01F3D793B}" srcOrd="0" destOrd="0" presId="urn:microsoft.com/office/officeart/2018/5/layout/IconLeafLabelList"/>
    <dgm:cxn modelId="{044892DF-9605-4C09-80B5-BEB829CA0F0D}" srcId="{BB1711C5-0170-4A90-9EAA-DBF6820190B8}" destId="{768E4A75-9195-43C3-94C2-237A01285671}" srcOrd="5" destOrd="0" parTransId="{27AC5F50-5DE2-44CC-854B-0D12F3E624EB}" sibTransId="{E22EB270-7E00-4D4A-B9AA-90FB2B07504A}"/>
    <dgm:cxn modelId="{E758A0E0-ECB2-42C0-8D57-8C7126E11D1A}" type="presOf" srcId="{768E4A75-9195-43C3-94C2-237A01285671}" destId="{B2735B3D-21DA-461A-AFF9-925636272E73}" srcOrd="0" destOrd="0" presId="urn:microsoft.com/office/officeart/2018/5/layout/IconLeafLabelList"/>
    <dgm:cxn modelId="{C6DDFDF6-95AE-42C2-B9A0-94D3213C55A1}" srcId="{BB1711C5-0170-4A90-9EAA-DBF6820190B8}" destId="{E46B76CF-A24E-4C47-B88D-72A705B23FC3}" srcOrd="2" destOrd="0" parTransId="{B6E67A3F-8A8F-46AC-95B1-D79B6359127F}" sibTransId="{E1AC25AD-D549-4DF4-B2C3-43661B926B51}"/>
    <dgm:cxn modelId="{AF7337C1-E8D1-439C-AAE0-BE061B59C374}" type="presParOf" srcId="{7B8CC39E-D59E-4CED-9E3C-D4396E2B1790}" destId="{29E5361E-8770-441E-98FA-CE3BB83B2416}" srcOrd="0" destOrd="0" presId="urn:microsoft.com/office/officeart/2018/5/layout/IconLeafLabelList"/>
    <dgm:cxn modelId="{0B26FDDF-9EE3-4E14-B6AC-36646801A5C7}" type="presParOf" srcId="{29E5361E-8770-441E-98FA-CE3BB83B2416}" destId="{B976DC89-CA98-4385-9505-84A28E80B66C}" srcOrd="0" destOrd="0" presId="urn:microsoft.com/office/officeart/2018/5/layout/IconLeafLabelList"/>
    <dgm:cxn modelId="{808E7EC5-4D4D-49AA-9417-76D57B4E1AB1}" type="presParOf" srcId="{29E5361E-8770-441E-98FA-CE3BB83B2416}" destId="{1C52E9DA-1E44-4384-8A1E-C224111FCE3B}" srcOrd="1" destOrd="0" presId="urn:microsoft.com/office/officeart/2018/5/layout/IconLeafLabelList"/>
    <dgm:cxn modelId="{86A3DBA4-2CD1-48D0-BD80-BEDFD1446598}" type="presParOf" srcId="{29E5361E-8770-441E-98FA-CE3BB83B2416}" destId="{7D8034EF-41C1-4E5E-BA33-47D600B8208E}" srcOrd="2" destOrd="0" presId="urn:microsoft.com/office/officeart/2018/5/layout/IconLeafLabelList"/>
    <dgm:cxn modelId="{5F94445D-3BC5-49D7-AF0F-9CE4847F94E0}" type="presParOf" srcId="{29E5361E-8770-441E-98FA-CE3BB83B2416}" destId="{92F0D13D-83DD-4676-8509-88C65D915FCD}" srcOrd="3" destOrd="0" presId="urn:microsoft.com/office/officeart/2018/5/layout/IconLeafLabelList"/>
    <dgm:cxn modelId="{20C6454A-4B6A-4E58-A2CE-527872F5EEEC}" type="presParOf" srcId="{7B8CC39E-D59E-4CED-9E3C-D4396E2B1790}" destId="{7EC193A9-8A71-435A-BC2B-DEA61F24C2B8}" srcOrd="1" destOrd="0" presId="urn:microsoft.com/office/officeart/2018/5/layout/IconLeafLabelList"/>
    <dgm:cxn modelId="{54F25F4E-6777-4BF0-88FF-DB46BB652B39}" type="presParOf" srcId="{7B8CC39E-D59E-4CED-9E3C-D4396E2B1790}" destId="{92EDCC75-8733-4FD3-853C-4DE19B5D312B}" srcOrd="2" destOrd="0" presId="urn:microsoft.com/office/officeart/2018/5/layout/IconLeafLabelList"/>
    <dgm:cxn modelId="{88730EC4-8E43-49DC-BA87-B41CF103895C}" type="presParOf" srcId="{92EDCC75-8733-4FD3-853C-4DE19B5D312B}" destId="{60866C4F-1CE5-4D9D-9D95-0A320E5676B3}" srcOrd="0" destOrd="0" presId="urn:microsoft.com/office/officeart/2018/5/layout/IconLeafLabelList"/>
    <dgm:cxn modelId="{81E47681-2B4C-4B9C-9CB3-0B59BDF02D0E}" type="presParOf" srcId="{92EDCC75-8733-4FD3-853C-4DE19B5D312B}" destId="{6B2BA8AC-3B04-4522-888E-31B36220B298}" srcOrd="1" destOrd="0" presId="urn:microsoft.com/office/officeart/2018/5/layout/IconLeafLabelList"/>
    <dgm:cxn modelId="{8777A16B-9263-4ED7-9181-46F07242DAE8}" type="presParOf" srcId="{92EDCC75-8733-4FD3-853C-4DE19B5D312B}" destId="{204DC436-61EF-4A67-B5C0-C72CB2219E79}" srcOrd="2" destOrd="0" presId="urn:microsoft.com/office/officeart/2018/5/layout/IconLeafLabelList"/>
    <dgm:cxn modelId="{E89EE9BD-3C0C-4A05-9BB7-CED99FF71E45}" type="presParOf" srcId="{92EDCC75-8733-4FD3-853C-4DE19B5D312B}" destId="{1783BC93-0DBA-4A13-9854-29F01F3D793B}" srcOrd="3" destOrd="0" presId="urn:microsoft.com/office/officeart/2018/5/layout/IconLeafLabelList"/>
    <dgm:cxn modelId="{DF001F6E-DF49-4A31-AE42-3FFA0E164F9C}" type="presParOf" srcId="{7B8CC39E-D59E-4CED-9E3C-D4396E2B1790}" destId="{9536CFA5-BFAB-4C62-900A-BFC6A4B172D2}" srcOrd="3" destOrd="0" presId="urn:microsoft.com/office/officeart/2018/5/layout/IconLeafLabelList"/>
    <dgm:cxn modelId="{9B426634-C2F2-44D8-8ECB-60465C7423FF}" type="presParOf" srcId="{7B8CC39E-D59E-4CED-9E3C-D4396E2B1790}" destId="{75A29296-FAE0-413E-B947-419734E51F96}" srcOrd="4" destOrd="0" presId="urn:microsoft.com/office/officeart/2018/5/layout/IconLeafLabelList"/>
    <dgm:cxn modelId="{21ED1B26-2FDF-4327-97FD-05696F8468DA}" type="presParOf" srcId="{75A29296-FAE0-413E-B947-419734E51F96}" destId="{42330A9B-F649-4BC5-97AC-45F5448A304E}" srcOrd="0" destOrd="0" presId="urn:microsoft.com/office/officeart/2018/5/layout/IconLeafLabelList"/>
    <dgm:cxn modelId="{FF3F0641-DCC3-4327-A9EC-BEE449410484}" type="presParOf" srcId="{75A29296-FAE0-413E-B947-419734E51F96}" destId="{1D36C408-C8FC-46D2-84EE-2FF36DB59A41}" srcOrd="1" destOrd="0" presId="urn:microsoft.com/office/officeart/2018/5/layout/IconLeafLabelList"/>
    <dgm:cxn modelId="{DF95FE0D-9CB4-4AA3-A1C6-6F8203B35F64}" type="presParOf" srcId="{75A29296-FAE0-413E-B947-419734E51F96}" destId="{2FA79AEF-C9B9-42DB-9F4F-6959CB97CD19}" srcOrd="2" destOrd="0" presId="urn:microsoft.com/office/officeart/2018/5/layout/IconLeafLabelList"/>
    <dgm:cxn modelId="{8E8189E3-219B-4F24-9220-BA1308ACAADB}" type="presParOf" srcId="{75A29296-FAE0-413E-B947-419734E51F96}" destId="{D685BDD7-BA04-45FD-803D-2E298398C5F9}" srcOrd="3" destOrd="0" presId="urn:microsoft.com/office/officeart/2018/5/layout/IconLeafLabelList"/>
    <dgm:cxn modelId="{49ACB0FA-C9E2-42D7-BFF3-5459B4C167F2}" type="presParOf" srcId="{7B8CC39E-D59E-4CED-9E3C-D4396E2B1790}" destId="{17382F10-57B2-4326-8073-FAD8783C2A7A}" srcOrd="5" destOrd="0" presId="urn:microsoft.com/office/officeart/2018/5/layout/IconLeafLabelList"/>
    <dgm:cxn modelId="{3307923A-1CCE-4938-962B-49ABF40486F5}" type="presParOf" srcId="{7B8CC39E-D59E-4CED-9E3C-D4396E2B1790}" destId="{66032221-4E73-4E4D-B05E-009ABF67C07D}" srcOrd="6" destOrd="0" presId="urn:microsoft.com/office/officeart/2018/5/layout/IconLeafLabelList"/>
    <dgm:cxn modelId="{06714139-7C24-4531-8E77-A051198F181E}" type="presParOf" srcId="{66032221-4E73-4E4D-B05E-009ABF67C07D}" destId="{5D200F5C-D6CE-4388-AD14-0A974E9FD651}" srcOrd="0" destOrd="0" presId="urn:microsoft.com/office/officeart/2018/5/layout/IconLeafLabelList"/>
    <dgm:cxn modelId="{B609DCFD-BC0A-44E5-AB0C-BE713445E6B3}" type="presParOf" srcId="{66032221-4E73-4E4D-B05E-009ABF67C07D}" destId="{4E840543-395A-4934-9753-57D334550DCA}" srcOrd="1" destOrd="0" presId="urn:microsoft.com/office/officeart/2018/5/layout/IconLeafLabelList"/>
    <dgm:cxn modelId="{5A039ABB-8BC5-46AA-86FA-7BB5E7E88C1F}" type="presParOf" srcId="{66032221-4E73-4E4D-B05E-009ABF67C07D}" destId="{C88E50FA-45F2-4A3D-93F5-EF8A629F0987}" srcOrd="2" destOrd="0" presId="urn:microsoft.com/office/officeart/2018/5/layout/IconLeafLabelList"/>
    <dgm:cxn modelId="{0CD96156-2B61-4339-9F07-F2D1B0FA328C}" type="presParOf" srcId="{66032221-4E73-4E4D-B05E-009ABF67C07D}" destId="{DEEF01AE-2FD9-462A-AD2E-8BC75857CE58}" srcOrd="3" destOrd="0" presId="urn:microsoft.com/office/officeart/2018/5/layout/IconLeafLabelList"/>
    <dgm:cxn modelId="{A297321E-1AA6-4D71-B7F2-43B3F5776624}" type="presParOf" srcId="{7B8CC39E-D59E-4CED-9E3C-D4396E2B1790}" destId="{FFB5CBC5-3050-4607-ADA2-70B064063B56}" srcOrd="7" destOrd="0" presId="urn:microsoft.com/office/officeart/2018/5/layout/IconLeafLabelList"/>
    <dgm:cxn modelId="{D68D31F0-41C8-48F3-A23E-8468A3F387EC}" type="presParOf" srcId="{7B8CC39E-D59E-4CED-9E3C-D4396E2B1790}" destId="{D344ADFA-52A7-47F6-83F9-825E8CBE3DC2}" srcOrd="8" destOrd="0" presId="urn:microsoft.com/office/officeart/2018/5/layout/IconLeafLabelList"/>
    <dgm:cxn modelId="{D1C5B235-91F7-4D2B-8280-7EF3A501F2DC}" type="presParOf" srcId="{D344ADFA-52A7-47F6-83F9-825E8CBE3DC2}" destId="{E2272E83-F67F-442C-92DE-1EE5563406C7}" srcOrd="0" destOrd="0" presId="urn:microsoft.com/office/officeart/2018/5/layout/IconLeafLabelList"/>
    <dgm:cxn modelId="{A27DAE59-F601-4F9E-9908-4D690A1EF2B4}" type="presParOf" srcId="{D344ADFA-52A7-47F6-83F9-825E8CBE3DC2}" destId="{D4BC6F8E-C4B3-4692-B08A-F4D724EDD4A2}" srcOrd="1" destOrd="0" presId="urn:microsoft.com/office/officeart/2018/5/layout/IconLeafLabelList"/>
    <dgm:cxn modelId="{695E78BA-D961-4038-8EC0-95D9E5D17B5B}" type="presParOf" srcId="{D344ADFA-52A7-47F6-83F9-825E8CBE3DC2}" destId="{A6E15835-CBD2-4C4D-BBA1-CAEDD059C40E}" srcOrd="2" destOrd="0" presId="urn:microsoft.com/office/officeart/2018/5/layout/IconLeafLabelList"/>
    <dgm:cxn modelId="{DF6859AF-948D-4714-BD20-2153105805BE}" type="presParOf" srcId="{D344ADFA-52A7-47F6-83F9-825E8CBE3DC2}" destId="{4F1CEF41-546E-43F9-826F-54DA95D41C92}" srcOrd="3" destOrd="0" presId="urn:microsoft.com/office/officeart/2018/5/layout/IconLeafLabelList"/>
    <dgm:cxn modelId="{846A101F-87E2-428D-992B-927858C5EEBF}" type="presParOf" srcId="{7B8CC39E-D59E-4CED-9E3C-D4396E2B1790}" destId="{6633251F-1898-4B57-AA6C-B5C66D00D1F8}" srcOrd="9" destOrd="0" presId="urn:microsoft.com/office/officeart/2018/5/layout/IconLeafLabelList"/>
    <dgm:cxn modelId="{6EFDB162-2CEC-49E5-82F4-1AE82AFF3317}" type="presParOf" srcId="{7B8CC39E-D59E-4CED-9E3C-D4396E2B1790}" destId="{EC2DFE7B-A992-494C-8080-F9C760274BB4}" srcOrd="10" destOrd="0" presId="urn:microsoft.com/office/officeart/2018/5/layout/IconLeafLabelList"/>
    <dgm:cxn modelId="{C755FEDB-1036-41B7-8A11-FA42FCEA9F1D}" type="presParOf" srcId="{EC2DFE7B-A992-494C-8080-F9C760274BB4}" destId="{8168505F-33C9-4A53-B655-C6CC53BCDA16}" srcOrd="0" destOrd="0" presId="urn:microsoft.com/office/officeart/2018/5/layout/IconLeafLabelList"/>
    <dgm:cxn modelId="{DF1D2473-6BE9-4E01-8AA0-639F8ABBD8BD}" type="presParOf" srcId="{EC2DFE7B-A992-494C-8080-F9C760274BB4}" destId="{9F3D962A-A23F-4DB9-AD2E-AF52CAAA19EC}" srcOrd="1" destOrd="0" presId="urn:microsoft.com/office/officeart/2018/5/layout/IconLeafLabelList"/>
    <dgm:cxn modelId="{757E7A43-B5AF-41AA-A7F6-972240A03877}" type="presParOf" srcId="{EC2DFE7B-A992-494C-8080-F9C760274BB4}" destId="{BAEB3375-C05D-42D8-A0BE-500887B93C58}" srcOrd="2" destOrd="0" presId="urn:microsoft.com/office/officeart/2018/5/layout/IconLeafLabelList"/>
    <dgm:cxn modelId="{646A88D8-8A50-4709-B758-F0DC402A14EB}" type="presParOf" srcId="{EC2DFE7B-A992-494C-8080-F9C760274BB4}" destId="{B2735B3D-21DA-461A-AFF9-925636272E7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3189BF-8506-4076-A6A6-645E448DD8A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A73419F-CA3E-4CE4-94C5-E1DDC65C5568}">
      <dgm:prSet custT="1"/>
      <dgm:spPr/>
      <dgm:t>
        <a:bodyPr/>
        <a:lstStyle/>
        <a:p>
          <a:r>
            <a:rPr lang="en-US" sz="1600"/>
            <a:t>Of all the age groups interviewed, freshman – senior college undergrads, </a:t>
          </a:r>
          <a:r>
            <a:rPr lang="en-US" sz="1600" b="1"/>
            <a:t>Freshman</a:t>
          </a:r>
          <a:r>
            <a:rPr lang="en-US" sz="1600"/>
            <a:t> gamble the most.</a:t>
          </a:r>
        </a:p>
      </dgm:t>
    </dgm:pt>
    <dgm:pt modelId="{3CA3AE46-AB66-440A-9C07-377DEB44CE5D}" type="parTrans" cxnId="{45544FDE-0A72-4CBC-9203-12FA814BCA59}">
      <dgm:prSet/>
      <dgm:spPr/>
      <dgm:t>
        <a:bodyPr/>
        <a:lstStyle/>
        <a:p>
          <a:endParaRPr lang="en-US"/>
        </a:p>
      </dgm:t>
    </dgm:pt>
    <dgm:pt modelId="{6D4EE8E1-65B7-4A86-8D1E-44F4DEEF36B7}" type="sibTrans" cxnId="{45544FDE-0A72-4CBC-9203-12FA814BCA59}">
      <dgm:prSet/>
      <dgm:spPr/>
      <dgm:t>
        <a:bodyPr/>
        <a:lstStyle/>
        <a:p>
          <a:endParaRPr lang="en-US"/>
        </a:p>
      </dgm:t>
    </dgm:pt>
    <dgm:pt modelId="{ACEC07A1-C97A-4266-BC48-C661C3B6181F}">
      <dgm:prSet/>
      <dgm:spPr/>
      <dgm:t>
        <a:bodyPr/>
        <a:lstStyle/>
        <a:p>
          <a:pPr rtl="0"/>
          <a:r>
            <a:rPr lang="en-US"/>
            <a:t>Of 324 respondents,</a:t>
          </a:r>
          <a:r>
            <a:rPr lang="en-US">
              <a:latin typeface="Goudy Old Style"/>
            </a:rPr>
            <a:t> 241</a:t>
          </a:r>
          <a:r>
            <a:rPr lang="en-US"/>
            <a:t> were freshman.</a:t>
          </a:r>
        </a:p>
      </dgm:t>
    </dgm:pt>
    <dgm:pt modelId="{3EDB4BE0-993A-4517-8D3F-AD97E67A568F}" type="parTrans" cxnId="{9D41EAB4-0E90-4FE6-9BBD-C2C079B3038B}">
      <dgm:prSet/>
      <dgm:spPr/>
      <dgm:t>
        <a:bodyPr/>
        <a:lstStyle/>
        <a:p>
          <a:endParaRPr lang="en-US"/>
        </a:p>
      </dgm:t>
    </dgm:pt>
    <dgm:pt modelId="{F3C1AE4A-1BF2-485C-94AB-16E7B1D1DA24}" type="sibTrans" cxnId="{9D41EAB4-0E90-4FE6-9BBD-C2C079B3038B}">
      <dgm:prSet/>
      <dgm:spPr/>
      <dgm:t>
        <a:bodyPr/>
        <a:lstStyle/>
        <a:p>
          <a:endParaRPr lang="en-US"/>
        </a:p>
      </dgm:t>
    </dgm:pt>
    <dgm:pt modelId="{5D76EB19-46B2-4977-84C6-C079569331E7}">
      <dgm:prSet/>
      <dgm:spPr/>
      <dgm:t>
        <a:bodyPr/>
        <a:lstStyle/>
        <a:p>
          <a:r>
            <a:rPr lang="en-US">
              <a:latin typeface="Goudy Old Style"/>
            </a:rPr>
            <a:t>74</a:t>
          </a:r>
          <a:r>
            <a:rPr lang="en-US"/>
            <a:t>%</a:t>
          </a:r>
        </a:p>
      </dgm:t>
    </dgm:pt>
    <dgm:pt modelId="{938A731D-A38F-4549-AE28-940ED36D43B1}" type="parTrans" cxnId="{164D667C-045D-47A1-BF59-2FAC9EC4D849}">
      <dgm:prSet/>
      <dgm:spPr/>
      <dgm:t>
        <a:bodyPr/>
        <a:lstStyle/>
        <a:p>
          <a:endParaRPr lang="en-US"/>
        </a:p>
      </dgm:t>
    </dgm:pt>
    <dgm:pt modelId="{8031E261-EF27-4D17-8AC0-03655E672C4C}" type="sibTrans" cxnId="{164D667C-045D-47A1-BF59-2FAC9EC4D849}">
      <dgm:prSet/>
      <dgm:spPr/>
      <dgm:t>
        <a:bodyPr/>
        <a:lstStyle/>
        <a:p>
          <a:endParaRPr lang="en-US"/>
        </a:p>
      </dgm:t>
    </dgm:pt>
    <dgm:pt modelId="{BA058F30-5374-41C1-9BC9-524F3A855BEA}" type="pres">
      <dgm:prSet presAssocID="{1B3189BF-8506-4076-A6A6-645E448DD8AD}" presName="root" presStyleCnt="0">
        <dgm:presLayoutVars>
          <dgm:dir/>
          <dgm:resizeHandles val="exact"/>
        </dgm:presLayoutVars>
      </dgm:prSet>
      <dgm:spPr/>
    </dgm:pt>
    <dgm:pt modelId="{734CEEE3-08B3-435E-9EFA-D938106ABEA7}" type="pres">
      <dgm:prSet presAssocID="{4A73419F-CA3E-4CE4-94C5-E1DDC65C5568}" presName="compNode" presStyleCnt="0"/>
      <dgm:spPr/>
    </dgm:pt>
    <dgm:pt modelId="{6356AE57-0997-4A3A-91EB-CB8228828EAD}" type="pres">
      <dgm:prSet presAssocID="{4A73419F-CA3E-4CE4-94C5-E1DDC65C55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7030A0"/>
          </a:solidFill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B9528577-0789-4007-9E37-87BC9DC01BE5}" type="pres">
      <dgm:prSet presAssocID="{4A73419F-CA3E-4CE4-94C5-E1DDC65C5568}" presName="spaceRect" presStyleCnt="0"/>
      <dgm:spPr/>
    </dgm:pt>
    <dgm:pt modelId="{5C29C8D2-0F58-4371-88BD-FB07A7719F63}" type="pres">
      <dgm:prSet presAssocID="{4A73419F-CA3E-4CE4-94C5-E1DDC65C5568}" presName="textRect" presStyleLbl="revTx" presStyleIdx="0" presStyleCnt="3">
        <dgm:presLayoutVars>
          <dgm:chMax val="1"/>
          <dgm:chPref val="1"/>
        </dgm:presLayoutVars>
      </dgm:prSet>
      <dgm:spPr/>
    </dgm:pt>
    <dgm:pt modelId="{9830525D-2E95-431E-905B-5E315FA7F25B}" type="pres">
      <dgm:prSet presAssocID="{6D4EE8E1-65B7-4A86-8D1E-44F4DEEF36B7}" presName="sibTrans" presStyleCnt="0"/>
      <dgm:spPr/>
    </dgm:pt>
    <dgm:pt modelId="{0FE589E2-E7A4-48EB-9767-908FC7FB641B}" type="pres">
      <dgm:prSet presAssocID="{ACEC07A1-C97A-4266-BC48-C661C3B6181F}" presName="compNode" presStyleCnt="0"/>
      <dgm:spPr/>
    </dgm:pt>
    <dgm:pt modelId="{6ECA0F18-025A-4723-8B13-A06611CF9DC5}" type="pres">
      <dgm:prSet presAssocID="{ACEC07A1-C97A-4266-BC48-C661C3B618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F4DB079-C974-4BBF-9296-70C7A1002169}" type="pres">
      <dgm:prSet presAssocID="{ACEC07A1-C97A-4266-BC48-C661C3B6181F}" presName="spaceRect" presStyleCnt="0"/>
      <dgm:spPr/>
    </dgm:pt>
    <dgm:pt modelId="{86AAD32B-27EA-4AE6-9681-D72C48756936}" type="pres">
      <dgm:prSet presAssocID="{ACEC07A1-C97A-4266-BC48-C661C3B6181F}" presName="textRect" presStyleLbl="revTx" presStyleIdx="1" presStyleCnt="3">
        <dgm:presLayoutVars>
          <dgm:chMax val="1"/>
          <dgm:chPref val="1"/>
        </dgm:presLayoutVars>
      </dgm:prSet>
      <dgm:spPr/>
    </dgm:pt>
    <dgm:pt modelId="{32AFA3C5-4D8F-4E7D-A4B3-EEBBD5B30208}" type="pres">
      <dgm:prSet presAssocID="{F3C1AE4A-1BF2-485C-94AB-16E7B1D1DA24}" presName="sibTrans" presStyleCnt="0"/>
      <dgm:spPr/>
    </dgm:pt>
    <dgm:pt modelId="{1F468F81-457B-456F-AA4F-3CBC6799343A}" type="pres">
      <dgm:prSet presAssocID="{5D76EB19-46B2-4977-84C6-C079569331E7}" presName="compNode" presStyleCnt="0"/>
      <dgm:spPr/>
    </dgm:pt>
    <dgm:pt modelId="{6E586BA1-2562-437D-B213-1AFCE0BD45FC}" type="pres">
      <dgm:prSet presAssocID="{5D76EB19-46B2-4977-84C6-C079569331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78BBB18-B11F-4F58-A4C8-294C751CC59B}" type="pres">
      <dgm:prSet presAssocID="{5D76EB19-46B2-4977-84C6-C079569331E7}" presName="spaceRect" presStyleCnt="0"/>
      <dgm:spPr/>
    </dgm:pt>
    <dgm:pt modelId="{1730DF0B-F271-4F21-B709-6674E8BAA6A0}" type="pres">
      <dgm:prSet presAssocID="{5D76EB19-46B2-4977-84C6-C079569331E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FD51823-F0D5-48E2-B8B7-384998847053}" type="presOf" srcId="{1B3189BF-8506-4076-A6A6-645E448DD8AD}" destId="{BA058F30-5374-41C1-9BC9-524F3A855BEA}" srcOrd="0" destOrd="0" presId="urn:microsoft.com/office/officeart/2018/2/layout/IconLabelList"/>
    <dgm:cxn modelId="{CCF2673C-95C0-4E8A-8B55-EB2BA9FBDED0}" type="presOf" srcId="{5D76EB19-46B2-4977-84C6-C079569331E7}" destId="{1730DF0B-F271-4F21-B709-6674E8BAA6A0}" srcOrd="0" destOrd="0" presId="urn:microsoft.com/office/officeart/2018/2/layout/IconLabelList"/>
    <dgm:cxn modelId="{164D667C-045D-47A1-BF59-2FAC9EC4D849}" srcId="{1B3189BF-8506-4076-A6A6-645E448DD8AD}" destId="{5D76EB19-46B2-4977-84C6-C079569331E7}" srcOrd="2" destOrd="0" parTransId="{938A731D-A38F-4549-AE28-940ED36D43B1}" sibTransId="{8031E261-EF27-4D17-8AC0-03655E672C4C}"/>
    <dgm:cxn modelId="{E84E26AE-7A06-469D-B5E0-6E7B5AC8EE8E}" type="presOf" srcId="{4A73419F-CA3E-4CE4-94C5-E1DDC65C5568}" destId="{5C29C8D2-0F58-4371-88BD-FB07A7719F63}" srcOrd="0" destOrd="0" presId="urn:microsoft.com/office/officeart/2018/2/layout/IconLabelList"/>
    <dgm:cxn modelId="{9D41EAB4-0E90-4FE6-9BBD-C2C079B3038B}" srcId="{1B3189BF-8506-4076-A6A6-645E448DD8AD}" destId="{ACEC07A1-C97A-4266-BC48-C661C3B6181F}" srcOrd="1" destOrd="0" parTransId="{3EDB4BE0-993A-4517-8D3F-AD97E67A568F}" sibTransId="{F3C1AE4A-1BF2-485C-94AB-16E7B1D1DA24}"/>
    <dgm:cxn modelId="{45544FDE-0A72-4CBC-9203-12FA814BCA59}" srcId="{1B3189BF-8506-4076-A6A6-645E448DD8AD}" destId="{4A73419F-CA3E-4CE4-94C5-E1DDC65C5568}" srcOrd="0" destOrd="0" parTransId="{3CA3AE46-AB66-440A-9C07-377DEB44CE5D}" sibTransId="{6D4EE8E1-65B7-4A86-8D1E-44F4DEEF36B7}"/>
    <dgm:cxn modelId="{89C8FFFF-C36A-40DE-8214-56F1F24DF263}" type="presOf" srcId="{ACEC07A1-C97A-4266-BC48-C661C3B6181F}" destId="{86AAD32B-27EA-4AE6-9681-D72C48756936}" srcOrd="0" destOrd="0" presId="urn:microsoft.com/office/officeart/2018/2/layout/IconLabelList"/>
    <dgm:cxn modelId="{E3E5560C-F9A6-4041-8A73-6D915E1C129C}" type="presParOf" srcId="{BA058F30-5374-41C1-9BC9-524F3A855BEA}" destId="{734CEEE3-08B3-435E-9EFA-D938106ABEA7}" srcOrd="0" destOrd="0" presId="urn:microsoft.com/office/officeart/2018/2/layout/IconLabelList"/>
    <dgm:cxn modelId="{8AB79353-4C3C-426B-A38D-7B83054A97E4}" type="presParOf" srcId="{734CEEE3-08B3-435E-9EFA-D938106ABEA7}" destId="{6356AE57-0997-4A3A-91EB-CB8228828EAD}" srcOrd="0" destOrd="0" presId="urn:microsoft.com/office/officeart/2018/2/layout/IconLabelList"/>
    <dgm:cxn modelId="{918112E2-D989-4458-A62E-1AEABE6EE412}" type="presParOf" srcId="{734CEEE3-08B3-435E-9EFA-D938106ABEA7}" destId="{B9528577-0789-4007-9E37-87BC9DC01BE5}" srcOrd="1" destOrd="0" presId="urn:microsoft.com/office/officeart/2018/2/layout/IconLabelList"/>
    <dgm:cxn modelId="{B02E6B05-2192-4494-A5A7-0F239BAA4B20}" type="presParOf" srcId="{734CEEE3-08B3-435E-9EFA-D938106ABEA7}" destId="{5C29C8D2-0F58-4371-88BD-FB07A7719F63}" srcOrd="2" destOrd="0" presId="urn:microsoft.com/office/officeart/2018/2/layout/IconLabelList"/>
    <dgm:cxn modelId="{CB4BF7E3-24D9-4A21-BFF2-F384992B567B}" type="presParOf" srcId="{BA058F30-5374-41C1-9BC9-524F3A855BEA}" destId="{9830525D-2E95-431E-905B-5E315FA7F25B}" srcOrd="1" destOrd="0" presId="urn:microsoft.com/office/officeart/2018/2/layout/IconLabelList"/>
    <dgm:cxn modelId="{1321E196-43CF-4412-9A3E-CB17D697732D}" type="presParOf" srcId="{BA058F30-5374-41C1-9BC9-524F3A855BEA}" destId="{0FE589E2-E7A4-48EB-9767-908FC7FB641B}" srcOrd="2" destOrd="0" presId="urn:microsoft.com/office/officeart/2018/2/layout/IconLabelList"/>
    <dgm:cxn modelId="{50A99194-527B-4F41-A3BC-C46A553DE89F}" type="presParOf" srcId="{0FE589E2-E7A4-48EB-9767-908FC7FB641B}" destId="{6ECA0F18-025A-4723-8B13-A06611CF9DC5}" srcOrd="0" destOrd="0" presId="urn:microsoft.com/office/officeart/2018/2/layout/IconLabelList"/>
    <dgm:cxn modelId="{AEAC8A19-AA59-4E0D-86C4-98D33D27A12C}" type="presParOf" srcId="{0FE589E2-E7A4-48EB-9767-908FC7FB641B}" destId="{EF4DB079-C974-4BBF-9296-70C7A1002169}" srcOrd="1" destOrd="0" presId="urn:microsoft.com/office/officeart/2018/2/layout/IconLabelList"/>
    <dgm:cxn modelId="{F0B301A8-78D8-4F6E-842B-693EF00F7485}" type="presParOf" srcId="{0FE589E2-E7A4-48EB-9767-908FC7FB641B}" destId="{86AAD32B-27EA-4AE6-9681-D72C48756936}" srcOrd="2" destOrd="0" presId="urn:microsoft.com/office/officeart/2018/2/layout/IconLabelList"/>
    <dgm:cxn modelId="{D4DEAA55-0EA6-46E3-A764-BB71917C8FFF}" type="presParOf" srcId="{BA058F30-5374-41C1-9BC9-524F3A855BEA}" destId="{32AFA3C5-4D8F-4E7D-A4B3-EEBBD5B30208}" srcOrd="3" destOrd="0" presId="urn:microsoft.com/office/officeart/2018/2/layout/IconLabelList"/>
    <dgm:cxn modelId="{EF373EA2-217C-422C-8D42-656550566D7C}" type="presParOf" srcId="{BA058F30-5374-41C1-9BC9-524F3A855BEA}" destId="{1F468F81-457B-456F-AA4F-3CBC6799343A}" srcOrd="4" destOrd="0" presId="urn:microsoft.com/office/officeart/2018/2/layout/IconLabelList"/>
    <dgm:cxn modelId="{97422B38-C7C8-4171-BEEC-8E9F02D01CBF}" type="presParOf" srcId="{1F468F81-457B-456F-AA4F-3CBC6799343A}" destId="{6E586BA1-2562-437D-B213-1AFCE0BD45FC}" srcOrd="0" destOrd="0" presId="urn:microsoft.com/office/officeart/2018/2/layout/IconLabelList"/>
    <dgm:cxn modelId="{7B4BD113-F4E8-4F49-84FA-E84700855D97}" type="presParOf" srcId="{1F468F81-457B-456F-AA4F-3CBC6799343A}" destId="{078BBB18-B11F-4F58-A4C8-294C751CC59B}" srcOrd="1" destOrd="0" presId="urn:microsoft.com/office/officeart/2018/2/layout/IconLabelList"/>
    <dgm:cxn modelId="{ED6A8D5A-5EC9-41E7-9D47-94A7EA81427A}" type="presParOf" srcId="{1F468F81-457B-456F-AA4F-3CBC6799343A}" destId="{1730DF0B-F271-4F21-B709-6674E8BAA6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46469-107F-4FF4-83BF-CBEF7F64A1C0}">
      <dsp:nvSpPr>
        <dsp:cNvPr id="0" name=""/>
        <dsp:cNvSpPr/>
      </dsp:nvSpPr>
      <dsp:spPr>
        <a:xfrm>
          <a:off x="0" y="544657"/>
          <a:ext cx="4530285" cy="999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Key Business Issue:</a:t>
          </a:r>
          <a:r>
            <a:rPr lang="en-US" sz="1400" kern="1200"/>
            <a:t> How prevalent is gambling and what gambling challenges exist for Greek-involved college students in New Jersey, and what can the Council on Compulsive Gambling of NJ do to address these issues? </a:t>
          </a:r>
        </a:p>
      </dsp:txBody>
      <dsp:txXfrm>
        <a:off x="48776" y="593433"/>
        <a:ext cx="4432733" cy="901628"/>
      </dsp:txXfrm>
    </dsp:sp>
    <dsp:sp modelId="{1736494C-86E5-432E-90F0-D66C9F4BD599}">
      <dsp:nvSpPr>
        <dsp:cNvPr id="0" name=""/>
        <dsp:cNvSpPr/>
      </dsp:nvSpPr>
      <dsp:spPr>
        <a:xfrm>
          <a:off x="0" y="1584157"/>
          <a:ext cx="4530285" cy="999180"/>
        </a:xfrm>
        <a:prstGeom prst="roundRect">
          <a:avLst/>
        </a:prstGeom>
        <a:solidFill>
          <a:schemeClr val="accent2">
            <a:hueOff val="-2026668"/>
            <a:satOff val="-5715"/>
            <a:lumOff val="-24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Objective:</a:t>
          </a:r>
          <a:r>
            <a:rPr lang="en-US" sz="1400" kern="1200"/>
            <a:t> Identify the frequency of gambling and gambling habits by New Jersey college students in Greek Life. </a:t>
          </a:r>
        </a:p>
      </dsp:txBody>
      <dsp:txXfrm>
        <a:off x="48776" y="1632933"/>
        <a:ext cx="4432733" cy="901628"/>
      </dsp:txXfrm>
    </dsp:sp>
    <dsp:sp modelId="{65E53E5D-0718-47AB-9288-7569BCCD112E}">
      <dsp:nvSpPr>
        <dsp:cNvPr id="0" name=""/>
        <dsp:cNvSpPr/>
      </dsp:nvSpPr>
      <dsp:spPr>
        <a:xfrm>
          <a:off x="0" y="2623657"/>
          <a:ext cx="4530285" cy="999180"/>
        </a:xfrm>
        <a:prstGeom prst="roundRect">
          <a:avLst/>
        </a:prstGeom>
        <a:solidFill>
          <a:schemeClr val="accent2">
            <a:hueOff val="-4053335"/>
            <a:satOff val="-11429"/>
            <a:lumOff val="-483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Objective:</a:t>
          </a:r>
          <a:r>
            <a:rPr lang="en-US" sz="1400" kern="1200"/>
            <a:t> Understand the most common forms of gambling, and what influences their decision to gamble</a:t>
          </a:r>
        </a:p>
      </dsp:txBody>
      <dsp:txXfrm>
        <a:off x="48776" y="2672433"/>
        <a:ext cx="4432733" cy="901628"/>
      </dsp:txXfrm>
    </dsp:sp>
    <dsp:sp modelId="{244B4D59-1A4E-4405-9430-6455C33D9799}">
      <dsp:nvSpPr>
        <dsp:cNvPr id="0" name=""/>
        <dsp:cNvSpPr/>
      </dsp:nvSpPr>
      <dsp:spPr>
        <a:xfrm>
          <a:off x="0" y="3663157"/>
          <a:ext cx="4530285" cy="999180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Objective: </a:t>
          </a:r>
          <a:r>
            <a:rPr lang="en-US" sz="1400" kern="1200"/>
            <a:t>Identify how the Council on Compulsive Gambling can provide resources to improve education, awareness, and treatment services if necessary.</a:t>
          </a:r>
        </a:p>
      </dsp:txBody>
      <dsp:txXfrm>
        <a:off x="48776" y="3711933"/>
        <a:ext cx="4432733" cy="901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55547-AB71-471A-A673-D7872A66616F}">
      <dsp:nvSpPr>
        <dsp:cNvPr id="0" name=""/>
        <dsp:cNvSpPr/>
      </dsp:nvSpPr>
      <dsp:spPr>
        <a:xfrm>
          <a:off x="0" y="337015"/>
          <a:ext cx="63180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347" tIns="416560" rIns="49034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latin typeface="Goudy Old Style"/>
            </a:rPr>
            <a:t> </a:t>
          </a:r>
          <a:r>
            <a:rPr lang="en-US" sz="2000" b="0" kern="1200"/>
            <a:t>Conducted </a:t>
          </a:r>
          <a:r>
            <a:rPr lang="en-US" sz="2000" b="0" kern="1200">
              <a:latin typeface="Goudy Old Style"/>
            </a:rPr>
            <a:t>23 TDI's</a:t>
          </a:r>
          <a:r>
            <a:rPr lang="en-US" sz="2000" b="0" kern="1200"/>
            <a:t> of college students in Greek Life who gamble</a:t>
          </a:r>
        </a:p>
      </dsp:txBody>
      <dsp:txXfrm>
        <a:off x="0" y="337015"/>
        <a:ext cx="6318000" cy="1134000"/>
      </dsp:txXfrm>
    </dsp:sp>
    <dsp:sp modelId="{81699018-F634-4A79-BF90-D3CF7DF7260C}">
      <dsp:nvSpPr>
        <dsp:cNvPr id="0" name=""/>
        <dsp:cNvSpPr/>
      </dsp:nvSpPr>
      <dsp:spPr>
        <a:xfrm>
          <a:off x="315900" y="41815"/>
          <a:ext cx="4422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164" tIns="0" rIns="167164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Deliverable </a:t>
          </a:r>
          <a:r>
            <a:rPr lang="en-US" sz="2000" b="1" kern="1200">
              <a:latin typeface="Goudy Old Style"/>
            </a:rPr>
            <a:t>1- TDI's</a:t>
          </a:r>
        </a:p>
      </dsp:txBody>
      <dsp:txXfrm>
        <a:off x="344721" y="70636"/>
        <a:ext cx="4364958" cy="532758"/>
      </dsp:txXfrm>
    </dsp:sp>
    <dsp:sp modelId="{7BBD745F-3492-4182-8DF4-668651889990}">
      <dsp:nvSpPr>
        <dsp:cNvPr id="0" name=""/>
        <dsp:cNvSpPr/>
      </dsp:nvSpPr>
      <dsp:spPr>
        <a:xfrm>
          <a:off x="0" y="1874216"/>
          <a:ext cx="63180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347" tIns="416560" rIns="49034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latin typeface="Goudy Old Style"/>
            </a:rPr>
            <a:t>330</a:t>
          </a:r>
          <a:r>
            <a:rPr lang="en-US" sz="2000" b="0" kern="1200"/>
            <a:t> responses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Our Respondents: College students involved in Greek Life who gamble</a:t>
          </a:r>
        </a:p>
      </dsp:txBody>
      <dsp:txXfrm>
        <a:off x="0" y="1874216"/>
        <a:ext cx="6318000" cy="1449000"/>
      </dsp:txXfrm>
    </dsp:sp>
    <dsp:sp modelId="{103B2131-0B01-4674-A124-A96E2DD9E2BF}">
      <dsp:nvSpPr>
        <dsp:cNvPr id="0" name=""/>
        <dsp:cNvSpPr/>
      </dsp:nvSpPr>
      <dsp:spPr>
        <a:xfrm>
          <a:off x="315900" y="1579016"/>
          <a:ext cx="4422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164" tIns="0" rIns="167164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Deliverable 2-</a:t>
          </a:r>
          <a:r>
            <a:rPr lang="en-US" sz="2000" b="1" kern="1200">
              <a:latin typeface="Goudy Old Style"/>
            </a:rPr>
            <a:t> </a:t>
          </a:r>
          <a:r>
            <a:rPr lang="en-US" sz="2000" b="1" kern="1200"/>
            <a:t>Qualtrics Survey</a:t>
          </a:r>
          <a:r>
            <a:rPr lang="en-US" sz="2000" b="0" kern="1200"/>
            <a:t> </a:t>
          </a:r>
        </a:p>
      </dsp:txBody>
      <dsp:txXfrm>
        <a:off x="344721" y="1607837"/>
        <a:ext cx="436495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1D5BF-98D0-4269-8083-7D379669B190}">
      <dsp:nvSpPr>
        <dsp:cNvPr id="0" name=""/>
        <dsp:cNvSpPr/>
      </dsp:nvSpPr>
      <dsp:spPr>
        <a:xfrm>
          <a:off x="0" y="67642"/>
          <a:ext cx="6915293" cy="695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latin typeface="Amasis MT Pro Black"/>
            </a:rPr>
            <a:t>        Of the 330 respondents:</a:t>
          </a:r>
        </a:p>
      </dsp:txBody>
      <dsp:txXfrm>
        <a:off x="33955" y="101597"/>
        <a:ext cx="6847383" cy="627655"/>
      </dsp:txXfrm>
    </dsp:sp>
    <dsp:sp modelId="{693B30A1-C40C-4E65-BDB9-B4F84DD600F7}">
      <dsp:nvSpPr>
        <dsp:cNvPr id="0" name=""/>
        <dsp:cNvSpPr/>
      </dsp:nvSpPr>
      <dsp:spPr>
        <a:xfrm>
          <a:off x="0" y="846727"/>
          <a:ext cx="6915293" cy="695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latin typeface="Amasis MT Pro Black"/>
            </a:rPr>
            <a:t>65% gamble on a daily basis</a:t>
          </a:r>
        </a:p>
      </dsp:txBody>
      <dsp:txXfrm>
        <a:off x="33955" y="880682"/>
        <a:ext cx="6847383" cy="627655"/>
      </dsp:txXfrm>
    </dsp:sp>
    <dsp:sp modelId="{53CFAC3B-0B39-4418-B3FB-BE2B27B64ED4}">
      <dsp:nvSpPr>
        <dsp:cNvPr id="0" name=""/>
        <dsp:cNvSpPr/>
      </dsp:nvSpPr>
      <dsp:spPr>
        <a:xfrm>
          <a:off x="0" y="1625812"/>
          <a:ext cx="6915293" cy="695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latin typeface="Amasis MT Pro Black"/>
            </a:rPr>
            <a:t>26% gamble 2-3 times per week</a:t>
          </a:r>
        </a:p>
      </dsp:txBody>
      <dsp:txXfrm>
        <a:off x="33955" y="1659767"/>
        <a:ext cx="6847383" cy="627655"/>
      </dsp:txXfrm>
    </dsp:sp>
    <dsp:sp modelId="{8E94A95C-A0EE-4F59-8599-88D201371C1F}">
      <dsp:nvSpPr>
        <dsp:cNvPr id="0" name=""/>
        <dsp:cNvSpPr/>
      </dsp:nvSpPr>
      <dsp:spPr>
        <a:xfrm>
          <a:off x="0" y="2404897"/>
          <a:ext cx="6915293" cy="695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latin typeface="Amasis MT Pro Black"/>
            </a:rPr>
            <a:t>2% gamble once per week</a:t>
          </a:r>
        </a:p>
      </dsp:txBody>
      <dsp:txXfrm>
        <a:off x="33955" y="2438852"/>
        <a:ext cx="6847383" cy="627655"/>
      </dsp:txXfrm>
    </dsp:sp>
    <dsp:sp modelId="{65F8F54C-3798-4C00-8D46-5E80653036B6}">
      <dsp:nvSpPr>
        <dsp:cNvPr id="0" name=""/>
        <dsp:cNvSpPr/>
      </dsp:nvSpPr>
      <dsp:spPr>
        <a:xfrm>
          <a:off x="0" y="3183982"/>
          <a:ext cx="6915293" cy="695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latin typeface="Amasis MT Pro Black"/>
            </a:rPr>
            <a:t>3% gamble once per month</a:t>
          </a:r>
        </a:p>
      </dsp:txBody>
      <dsp:txXfrm>
        <a:off x="33955" y="3217937"/>
        <a:ext cx="6847383" cy="627655"/>
      </dsp:txXfrm>
    </dsp:sp>
    <dsp:sp modelId="{94D7E326-A044-4BA4-BE4E-C1DBBB5DBD3F}">
      <dsp:nvSpPr>
        <dsp:cNvPr id="0" name=""/>
        <dsp:cNvSpPr/>
      </dsp:nvSpPr>
      <dsp:spPr>
        <a:xfrm>
          <a:off x="0" y="3963068"/>
          <a:ext cx="6915293" cy="695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latin typeface="Amasis MT Pro Black"/>
            </a:rPr>
            <a:t>2% gamble 1-3 times per year</a:t>
          </a:r>
        </a:p>
      </dsp:txBody>
      <dsp:txXfrm>
        <a:off x="33955" y="3997023"/>
        <a:ext cx="6847383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6DC89-CA98-4385-9505-84A28E80B66C}">
      <dsp:nvSpPr>
        <dsp:cNvPr id="0" name=""/>
        <dsp:cNvSpPr/>
      </dsp:nvSpPr>
      <dsp:spPr>
        <a:xfrm>
          <a:off x="299054" y="1056859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2E9DA-1E44-4384-8A1E-C224111FCE3B}">
      <dsp:nvSpPr>
        <dsp:cNvPr id="0" name=""/>
        <dsp:cNvSpPr/>
      </dsp:nvSpPr>
      <dsp:spPr>
        <a:xfrm>
          <a:off x="497863" y="1255668"/>
          <a:ext cx="535253" cy="535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0D13D-83DD-4676-8509-88C65D915FCD}">
      <dsp:nvSpPr>
        <dsp:cNvPr id="0" name=""/>
        <dsp:cNvSpPr/>
      </dsp:nvSpPr>
      <dsp:spPr>
        <a:xfrm>
          <a:off x="841" y="228029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Sports Betting-</a:t>
          </a:r>
          <a:r>
            <a:rPr lang="en-US" sz="1700" kern="1200">
              <a:latin typeface="Calibri Light" panose="020F0302020204030204"/>
            </a:rPr>
            <a:t> 19%</a:t>
          </a:r>
          <a:endParaRPr lang="en-US" sz="1700" kern="1200"/>
        </a:p>
      </dsp:txBody>
      <dsp:txXfrm>
        <a:off x="841" y="2280297"/>
        <a:ext cx="1529296" cy="611718"/>
      </dsp:txXfrm>
    </dsp:sp>
    <dsp:sp modelId="{60866C4F-1CE5-4D9D-9D95-0A320E5676B3}">
      <dsp:nvSpPr>
        <dsp:cNvPr id="0" name=""/>
        <dsp:cNvSpPr/>
      </dsp:nvSpPr>
      <dsp:spPr>
        <a:xfrm>
          <a:off x="2095978" y="1056859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BA8AC-3B04-4522-888E-31B36220B298}">
      <dsp:nvSpPr>
        <dsp:cNvPr id="0" name=""/>
        <dsp:cNvSpPr/>
      </dsp:nvSpPr>
      <dsp:spPr>
        <a:xfrm>
          <a:off x="2294787" y="1255668"/>
          <a:ext cx="535253" cy="535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3BC93-0DBA-4A13-9854-29F01F3D793B}">
      <dsp:nvSpPr>
        <dsp:cNvPr id="0" name=""/>
        <dsp:cNvSpPr/>
      </dsp:nvSpPr>
      <dsp:spPr>
        <a:xfrm>
          <a:off x="1797765" y="228029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Lotter Tickets-</a:t>
          </a:r>
          <a:r>
            <a:rPr lang="en-US" sz="1700" kern="1200">
              <a:latin typeface="Calibri Light" panose="020F0302020204030204"/>
            </a:rPr>
            <a:t> 19%</a:t>
          </a:r>
          <a:endParaRPr lang="en-US" sz="1700" kern="1200"/>
        </a:p>
      </dsp:txBody>
      <dsp:txXfrm>
        <a:off x="1797765" y="2280297"/>
        <a:ext cx="1529296" cy="611718"/>
      </dsp:txXfrm>
    </dsp:sp>
    <dsp:sp modelId="{42330A9B-F649-4BC5-97AC-45F5448A304E}">
      <dsp:nvSpPr>
        <dsp:cNvPr id="0" name=""/>
        <dsp:cNvSpPr/>
      </dsp:nvSpPr>
      <dsp:spPr>
        <a:xfrm>
          <a:off x="3892902" y="1056859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6C408-C8FC-46D2-84EE-2FF36DB59A41}">
      <dsp:nvSpPr>
        <dsp:cNvPr id="0" name=""/>
        <dsp:cNvSpPr/>
      </dsp:nvSpPr>
      <dsp:spPr>
        <a:xfrm>
          <a:off x="4091711" y="1255668"/>
          <a:ext cx="535253" cy="5352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5BDD7-BA04-45FD-803D-2E298398C5F9}">
      <dsp:nvSpPr>
        <dsp:cNvPr id="0" name=""/>
        <dsp:cNvSpPr/>
      </dsp:nvSpPr>
      <dsp:spPr>
        <a:xfrm>
          <a:off x="3594689" y="228029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Day Trading-</a:t>
          </a:r>
          <a:r>
            <a:rPr lang="en-US" sz="1700" kern="1200">
              <a:latin typeface="Calibri Light" panose="020F0302020204030204"/>
            </a:rPr>
            <a:t> 14%</a:t>
          </a:r>
          <a:endParaRPr lang="en-US" sz="1700" kern="1200"/>
        </a:p>
      </dsp:txBody>
      <dsp:txXfrm>
        <a:off x="3594689" y="2280297"/>
        <a:ext cx="1529296" cy="611718"/>
      </dsp:txXfrm>
    </dsp:sp>
    <dsp:sp modelId="{5D200F5C-D6CE-4388-AD14-0A974E9FD651}">
      <dsp:nvSpPr>
        <dsp:cNvPr id="0" name=""/>
        <dsp:cNvSpPr/>
      </dsp:nvSpPr>
      <dsp:spPr>
        <a:xfrm>
          <a:off x="5689826" y="1056859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40543-395A-4934-9753-57D334550DCA}">
      <dsp:nvSpPr>
        <dsp:cNvPr id="0" name=""/>
        <dsp:cNvSpPr/>
      </dsp:nvSpPr>
      <dsp:spPr>
        <a:xfrm>
          <a:off x="5888634" y="1255668"/>
          <a:ext cx="535253" cy="535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F01AE-2FD9-462A-AD2E-8BC75857CE58}">
      <dsp:nvSpPr>
        <dsp:cNvPr id="0" name=""/>
        <dsp:cNvSpPr/>
      </dsp:nvSpPr>
      <dsp:spPr>
        <a:xfrm>
          <a:off x="5391613" y="228029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Casinos-</a:t>
          </a:r>
          <a:r>
            <a:rPr lang="en-US" sz="1700" kern="1200">
              <a:latin typeface="Calibri Light" panose="020F0302020204030204"/>
            </a:rPr>
            <a:t> 17%</a:t>
          </a:r>
          <a:endParaRPr lang="en-US" sz="1700" kern="1200"/>
        </a:p>
      </dsp:txBody>
      <dsp:txXfrm>
        <a:off x="5391613" y="2280297"/>
        <a:ext cx="1529296" cy="611718"/>
      </dsp:txXfrm>
    </dsp:sp>
    <dsp:sp modelId="{E2272E83-F67F-442C-92DE-1EE5563406C7}">
      <dsp:nvSpPr>
        <dsp:cNvPr id="0" name=""/>
        <dsp:cNvSpPr/>
      </dsp:nvSpPr>
      <dsp:spPr>
        <a:xfrm>
          <a:off x="7486750" y="1056859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C6F8E-C4B3-4692-B08A-F4D724EDD4A2}">
      <dsp:nvSpPr>
        <dsp:cNvPr id="0" name=""/>
        <dsp:cNvSpPr/>
      </dsp:nvSpPr>
      <dsp:spPr>
        <a:xfrm>
          <a:off x="7685558" y="1255668"/>
          <a:ext cx="535253" cy="53525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CEF41-546E-43F9-826F-54DA95D41C92}">
      <dsp:nvSpPr>
        <dsp:cNvPr id="0" name=""/>
        <dsp:cNvSpPr/>
      </dsp:nvSpPr>
      <dsp:spPr>
        <a:xfrm>
          <a:off x="7188537" y="228029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Calibri Light" panose="020F0302020204030204"/>
            </a:rPr>
            <a:t>Poker Nights- 15%</a:t>
          </a:r>
        </a:p>
      </dsp:txBody>
      <dsp:txXfrm>
        <a:off x="7188537" y="2280297"/>
        <a:ext cx="1529296" cy="611718"/>
      </dsp:txXfrm>
    </dsp:sp>
    <dsp:sp modelId="{8168505F-33C9-4A53-B655-C6CC53BCDA16}">
      <dsp:nvSpPr>
        <dsp:cNvPr id="0" name=""/>
        <dsp:cNvSpPr/>
      </dsp:nvSpPr>
      <dsp:spPr>
        <a:xfrm>
          <a:off x="9283674" y="1056859"/>
          <a:ext cx="932871" cy="93287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D962A-A23F-4DB9-AD2E-AF52CAAA19EC}">
      <dsp:nvSpPr>
        <dsp:cNvPr id="0" name=""/>
        <dsp:cNvSpPr/>
      </dsp:nvSpPr>
      <dsp:spPr>
        <a:xfrm>
          <a:off x="9482482" y="1255668"/>
          <a:ext cx="535253" cy="53525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35B3D-21DA-461A-AFF9-925636272E73}">
      <dsp:nvSpPr>
        <dsp:cNvPr id="0" name=""/>
        <dsp:cNvSpPr/>
      </dsp:nvSpPr>
      <dsp:spPr>
        <a:xfrm>
          <a:off x="8985461" y="228029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Calibri Light" panose="020F0302020204030204"/>
            </a:rPr>
            <a:t>Online Casino Games- 17%</a:t>
          </a:r>
          <a:endParaRPr lang="en-US" sz="1700" kern="1200"/>
        </a:p>
      </dsp:txBody>
      <dsp:txXfrm>
        <a:off x="8985461" y="2280297"/>
        <a:ext cx="1529296" cy="61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6AE57-0997-4A3A-91EB-CB8228828EAD}">
      <dsp:nvSpPr>
        <dsp:cNvPr id="0" name=""/>
        <dsp:cNvSpPr/>
      </dsp:nvSpPr>
      <dsp:spPr>
        <a:xfrm>
          <a:off x="669248" y="128216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9C8D2-0F58-4371-88BD-FB07A7719F63}">
      <dsp:nvSpPr>
        <dsp:cNvPr id="0" name=""/>
        <dsp:cNvSpPr/>
      </dsp:nvSpPr>
      <dsp:spPr>
        <a:xfrm>
          <a:off x="174248" y="2584816"/>
          <a:ext cx="180000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Of all the age groups interviewed, freshman – senior college undergrads, </a:t>
          </a:r>
          <a:r>
            <a:rPr lang="en-US" sz="1600" b="1" kern="1200"/>
            <a:t>Freshman</a:t>
          </a:r>
          <a:r>
            <a:rPr lang="en-US" sz="1600" kern="1200"/>
            <a:t> gamble the most.</a:t>
          </a:r>
        </a:p>
      </dsp:txBody>
      <dsp:txXfrm>
        <a:off x="174248" y="2584816"/>
        <a:ext cx="1800000" cy="1980000"/>
      </dsp:txXfrm>
    </dsp:sp>
    <dsp:sp modelId="{6ECA0F18-025A-4723-8B13-A06611CF9DC5}">
      <dsp:nvSpPr>
        <dsp:cNvPr id="0" name=""/>
        <dsp:cNvSpPr/>
      </dsp:nvSpPr>
      <dsp:spPr>
        <a:xfrm>
          <a:off x="2784248" y="128216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AD32B-27EA-4AE6-9681-D72C48756936}">
      <dsp:nvSpPr>
        <dsp:cNvPr id="0" name=""/>
        <dsp:cNvSpPr/>
      </dsp:nvSpPr>
      <dsp:spPr>
        <a:xfrm>
          <a:off x="2289248" y="2584816"/>
          <a:ext cx="180000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Of 324 respondents,</a:t>
          </a:r>
          <a:r>
            <a:rPr lang="en-US" sz="2300" kern="1200">
              <a:latin typeface="Goudy Old Style"/>
            </a:rPr>
            <a:t> 241</a:t>
          </a:r>
          <a:r>
            <a:rPr lang="en-US" sz="2300" kern="1200"/>
            <a:t> were freshman.</a:t>
          </a:r>
        </a:p>
      </dsp:txBody>
      <dsp:txXfrm>
        <a:off x="2289248" y="2584816"/>
        <a:ext cx="1800000" cy="1980000"/>
      </dsp:txXfrm>
    </dsp:sp>
    <dsp:sp modelId="{6E586BA1-2562-437D-B213-1AFCE0BD45FC}">
      <dsp:nvSpPr>
        <dsp:cNvPr id="0" name=""/>
        <dsp:cNvSpPr/>
      </dsp:nvSpPr>
      <dsp:spPr>
        <a:xfrm>
          <a:off x="4899248" y="128216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0DF0B-F271-4F21-B709-6674E8BAA6A0}">
      <dsp:nvSpPr>
        <dsp:cNvPr id="0" name=""/>
        <dsp:cNvSpPr/>
      </dsp:nvSpPr>
      <dsp:spPr>
        <a:xfrm>
          <a:off x="4404248" y="2584816"/>
          <a:ext cx="180000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oudy Old Style"/>
            </a:rPr>
            <a:t>74</a:t>
          </a:r>
          <a:r>
            <a:rPr lang="en-US" sz="2300" kern="1200"/>
            <a:t>%</a:t>
          </a:r>
        </a:p>
      </dsp:txBody>
      <dsp:txXfrm>
        <a:off x="4404248" y="2584816"/>
        <a:ext cx="1800000" cy="19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35CE-10D7-4B2D-BA1E-72C2321E5A20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73011-C8B3-4C48-A903-47392A5E1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62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5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8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6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1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9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84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, table, indoor, gambling house&#10;&#10;Description automatically generated">
            <a:extLst>
              <a:ext uri="{FF2B5EF4-FFF2-40B4-BE49-F238E27FC236}">
                <a16:creationId xmlns:a16="http://schemas.microsoft.com/office/drawing/2014/main" id="{FBA7A9CC-518C-5124-8F85-F17FE0CDF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  <a:highlight>
                  <a:srgbClr val="000000"/>
                </a:highlight>
              </a:rPr>
              <a:t>Council On Compulsive Gambling: Comprehensive Market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rgbClr val="FFFFFF">
                    <a:alpha val="80000"/>
                  </a:srgbClr>
                </a:solidFill>
                <a:highlight>
                  <a:srgbClr val="000000"/>
                </a:highlight>
              </a:rPr>
              <a:t>Merissa Gilic, Shawna Tonner, Tatianna Ayoub, Michael Mauguin, Robert Callahan, Olivia Gleason &amp; Eric Germain</a:t>
            </a:r>
          </a:p>
          <a:p>
            <a:pPr>
              <a:lnSpc>
                <a:spcPct val="115000"/>
              </a:lnSpc>
            </a:pPr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A29AA9E6-8D9B-350D-D8CE-CC7F3230D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5773290"/>
            <a:ext cx="2743200" cy="9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136BED-5EC7-A0DD-6301-A1529337904D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Bookman Old Style"/>
                <a:ea typeface="Batang"/>
                <a:cs typeface="Calibri Light"/>
              </a:rPr>
              <a:t>How Do They Gamble?</a:t>
            </a:r>
            <a:endParaRPr lang="en-US" sz="5400"/>
          </a:p>
        </p:txBody>
      </p:sp>
      <p:sp>
        <p:nvSpPr>
          <p:cNvPr id="5" name="sketch line">
            <a:extLst>
              <a:ext uri="{FF2B5EF4-FFF2-40B4-BE49-F238E27FC236}">
                <a16:creationId xmlns:a16="http://schemas.microsoft.com/office/drawing/2014/main" id="{2DC229E8-9342-987A-55D1-A1F82E898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7F6E926-2518-AAAA-FF44-303D6353F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04399"/>
              </p:ext>
            </p:extLst>
          </p:nvPr>
        </p:nvGraphicFramePr>
        <p:xfrm>
          <a:off x="749852" y="2051391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5EFE36BE-1C00-665A-3B88-47C1232A4DB3}"/>
              </a:ext>
            </a:extLst>
          </p:cNvPr>
          <p:cNvSpPr txBox="1"/>
          <p:nvPr/>
        </p:nvSpPr>
        <p:spPr>
          <a:xfrm>
            <a:off x="685424" y="5583109"/>
            <a:ext cx="10281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Considering that this was a question where you can submit multiple responses, many of our respondents </a:t>
            </a:r>
          </a:p>
          <a:p>
            <a:r>
              <a:rPr lang="en-US"/>
              <a:t>gamble in more than one way. Nobody really sticks to just one form of gambling. As you can see above, the </a:t>
            </a:r>
          </a:p>
          <a:p>
            <a:r>
              <a:rPr lang="en-US"/>
              <a:t>numbers hit pretty close.</a:t>
            </a:r>
          </a:p>
        </p:txBody>
      </p:sp>
    </p:spTree>
    <p:extLst>
      <p:ext uri="{BB962C8B-B14F-4D97-AF65-F5344CB8AC3E}">
        <p14:creationId xmlns:p14="http://schemas.microsoft.com/office/powerpoint/2010/main" val="1729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C5F33-781D-B009-AC87-8AC9EC01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>
                <a:ea typeface="+mj-lt"/>
                <a:cs typeface="+mj-lt"/>
              </a:rPr>
              <a:t>WHO GAMBLES THE MOST?</a:t>
            </a:r>
            <a:endParaRPr lang="en-US" sz="4800" b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F7C54E-C116-D225-A264-996680A1C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660438"/>
              </p:ext>
            </p:extLst>
          </p:nvPr>
        </p:nvGraphicFramePr>
        <p:xfrm>
          <a:off x="5419493" y="468351"/>
          <a:ext cx="6378497" cy="5846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87555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o betting odds work in sports? | New York Post">
            <a:extLst>
              <a:ext uri="{FF2B5EF4-FFF2-40B4-BE49-F238E27FC236}">
                <a16:creationId xmlns:a16="http://schemas.microsoft.com/office/drawing/2014/main" id="{93AEBF68-4044-47FB-A46F-84AAAAE5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39" y="276808"/>
            <a:ext cx="6771824" cy="451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E9316-A3D8-4EDB-A114-9E5D836B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37" y="-313988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>
                <a:latin typeface="Bookman Old Style"/>
                <a:cs typeface="Calibri Light"/>
              </a:rPr>
              <a:t>Wager Amount Per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D564-DE84-4178-84C6-0B310756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80" y="1838739"/>
            <a:ext cx="4644877" cy="4612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Out of $100, top 5 amounts per day are:</a:t>
            </a:r>
            <a:endParaRPr lang="en-US" sz="2200"/>
          </a:p>
          <a:p>
            <a:r>
              <a:rPr lang="en-US" sz="2200">
                <a:cs typeface="Calibri"/>
              </a:rPr>
              <a:t>1. $100 (40 people)</a:t>
            </a:r>
            <a:endParaRPr lang="en-US" sz="2200"/>
          </a:p>
          <a:p>
            <a:r>
              <a:rPr lang="en-US" sz="2200">
                <a:cs typeface="Calibri"/>
              </a:rPr>
              <a:t>2. $95 (21 people)</a:t>
            </a:r>
          </a:p>
          <a:p>
            <a:r>
              <a:rPr lang="en-US" sz="2200">
                <a:cs typeface="Calibri"/>
              </a:rPr>
              <a:t>3. $99 (12 people)</a:t>
            </a:r>
          </a:p>
          <a:p>
            <a:r>
              <a:rPr lang="en-US" sz="2200">
                <a:cs typeface="Calibri"/>
              </a:rPr>
              <a:t>4. $83 (11 people)</a:t>
            </a:r>
          </a:p>
          <a:p>
            <a:r>
              <a:rPr lang="en-US" sz="2200">
                <a:cs typeface="Calibri"/>
              </a:rPr>
              <a:t>5. $96 (10 people)</a:t>
            </a:r>
          </a:p>
          <a:p>
            <a:endParaRPr lang="en-US" sz="22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C3D77-4692-435E-AD67-1378D7C5C447}"/>
              </a:ext>
            </a:extLst>
          </p:cNvPr>
          <p:cNvSpPr txBox="1"/>
          <p:nvPr/>
        </p:nvSpPr>
        <p:spPr>
          <a:xfrm>
            <a:off x="5078539" y="5024161"/>
            <a:ext cx="6771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Based on the data provided, 29% of the respondents wager more than $80.</a:t>
            </a:r>
          </a:p>
          <a:p>
            <a:r>
              <a:rPr lang="en-US"/>
              <a:t>- Key Takeaway: Many respondents bet multiple times a day and are wagering lots of money a day for college students which can affect them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5140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8BEFF-D62B-2407-0C67-7A8A39FE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540000"/>
            <a:ext cx="3528000" cy="2303213"/>
          </a:xfrm>
        </p:spPr>
        <p:txBody>
          <a:bodyPr anchor="ctr">
            <a:normAutofit/>
          </a:bodyPr>
          <a:lstStyle/>
          <a:p>
            <a:pPr algn="ctr"/>
            <a:r>
              <a:rPr lang="en-US" sz="2500" b="1">
                <a:latin typeface="Bookman Old Style"/>
                <a:cs typeface="Calibri Light"/>
              </a:rPr>
              <a:t>Relationships With Gambling</a:t>
            </a:r>
            <a:r>
              <a:rPr lang="en-US" sz="2500">
                <a:cs typeface="Calibri Light"/>
              </a:rPr>
              <a:t> </a:t>
            </a:r>
            <a:endParaRPr lang="en-US" sz="2500">
              <a:ea typeface="Calibri Light"/>
              <a:cs typeface="Calibri Light"/>
            </a:endParaRPr>
          </a:p>
        </p:txBody>
      </p:sp>
      <p:cxnSp>
        <p:nvCxnSpPr>
          <p:cNvPr id="36" name="Straight Connector 11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0CF83A7-3577-2EBD-D9E3-52364D18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161" y="102714"/>
            <a:ext cx="6648428" cy="317778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sz="1600">
                <a:cs typeface="Calibri"/>
              </a:rPr>
              <a:t>On a scale of 1-10, 1 being a bad relationship and 10 being the best relationship, the most frequent answer was a 10 out of 10 from the respondents</a:t>
            </a:r>
          </a:p>
          <a:p>
            <a:pPr>
              <a:lnSpc>
                <a:spcPct val="140000"/>
              </a:lnSpc>
            </a:pPr>
            <a:r>
              <a:rPr lang="en-US" sz="1600">
                <a:cs typeface="Calibri"/>
              </a:rPr>
              <a:t>Less than 1% of the respondents answered within the 1-5 range</a:t>
            </a:r>
            <a:r>
              <a:rPr lang="en-US" sz="1600" i="1">
                <a:cs typeface="Calibri"/>
              </a:rPr>
              <a:t>. </a:t>
            </a:r>
          </a:p>
          <a:p>
            <a:pPr>
              <a:lnSpc>
                <a:spcPct val="140000"/>
              </a:lnSpc>
            </a:pPr>
            <a:r>
              <a:rPr lang="en-US" sz="1600" i="0">
                <a:ea typeface="Calibri"/>
                <a:cs typeface="Calibri"/>
              </a:rPr>
              <a:t>Based on the results, the respondents have the best relationship with gambling and do not think of it as a problem. This means that either the respondents are winning their bets and having fun, or they haven’t realized the negative impact that gambling has had on them</a:t>
            </a:r>
            <a:r>
              <a:rPr lang="en-US" sz="1600">
                <a:ea typeface="Calibri"/>
                <a:cs typeface="Calibri"/>
              </a:rPr>
              <a:t>.</a:t>
            </a:r>
          </a:p>
        </p:txBody>
      </p:sp>
      <p:pic>
        <p:nvPicPr>
          <p:cNvPr id="5" name="Picture 4" descr="Colourful clear dices on a glass surface">
            <a:extLst>
              <a:ext uri="{FF2B5EF4-FFF2-40B4-BE49-F238E27FC236}">
                <a16:creationId xmlns:a16="http://schemas.microsoft.com/office/drawing/2014/main" id="{A5248EF0-6AC0-37FE-75A7-5078E5AAC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9" b="51086"/>
          <a:stretch/>
        </p:blipFill>
        <p:spPr>
          <a:xfrm>
            <a:off x="20" y="3429000"/>
            <a:ext cx="12191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EF5E4-98CE-43B8-9465-801E7AC7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94" y="0"/>
            <a:ext cx="4078800" cy="156966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/>
              <a:t>Urges After Wins or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CEA8C-5BB8-40C9-8D13-70D61EC7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61" y="1785132"/>
            <a:ext cx="4824392" cy="1484842"/>
          </a:xfrm>
        </p:spPr>
        <p:txBody>
          <a:bodyPr>
            <a:normAutofit lnSpcReduction="10000"/>
          </a:bodyPr>
          <a:lstStyle/>
          <a:p>
            <a:r>
              <a:rPr lang="en-US" sz="1600"/>
              <a:t>Out of 322 respondents, 169 have a very strong urge to continue to gamble while on the contrary, 50 have a very weak urge to bet again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F42D2D33-AE61-4223-9F6F-BFA336E3E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88" y="3703191"/>
            <a:ext cx="5910010" cy="2703830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E6C52F3-E1DE-4B29-8729-5C6F9F71B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88" y="185205"/>
            <a:ext cx="5910010" cy="288903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6AA3CA-9FBA-41F4-AC43-3122E91C4398}"/>
              </a:ext>
            </a:extLst>
          </p:cNvPr>
          <p:cNvSpPr txBox="1">
            <a:spLocks/>
          </p:cNvSpPr>
          <p:nvPr/>
        </p:nvSpPr>
        <p:spPr>
          <a:xfrm>
            <a:off x="739861" y="4152210"/>
            <a:ext cx="4926038" cy="180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Out of 318 respondents, 181 have a very strong urge to win their lost money back while only 8 are okay with losing with losing the money.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D9399-7D26-4CA1-8467-935864E2FC9E}"/>
              </a:ext>
            </a:extLst>
          </p:cNvPr>
          <p:cNvSpPr txBox="1"/>
          <p:nvPr/>
        </p:nvSpPr>
        <p:spPr>
          <a:xfrm>
            <a:off x="8378686" y="3154809"/>
            <a:ext cx="1977886" cy="37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# of Participants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35349-8219-4169-AEFA-696E40A1A794}"/>
              </a:ext>
            </a:extLst>
          </p:cNvPr>
          <p:cNvSpPr txBox="1"/>
          <p:nvPr/>
        </p:nvSpPr>
        <p:spPr>
          <a:xfrm>
            <a:off x="8171850" y="6481437"/>
            <a:ext cx="1977886" cy="37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# of Participants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EA40C-48AC-4711-8182-F3EBEB51C764}"/>
              </a:ext>
            </a:extLst>
          </p:cNvPr>
          <p:cNvSpPr txBox="1"/>
          <p:nvPr/>
        </p:nvSpPr>
        <p:spPr>
          <a:xfrm rot="16200000">
            <a:off x="4223826" y="1202064"/>
            <a:ext cx="3405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Urge to Continue after Wins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B5370-DC21-41B9-8C3A-3286A09E45F2}"/>
              </a:ext>
            </a:extLst>
          </p:cNvPr>
          <p:cNvSpPr txBox="1"/>
          <p:nvPr/>
        </p:nvSpPr>
        <p:spPr>
          <a:xfrm rot="16200000">
            <a:off x="4197777" y="4526859"/>
            <a:ext cx="3405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Urge to Continue after Loss</a:t>
            </a:r>
          </a:p>
        </p:txBody>
      </p:sp>
    </p:spTree>
    <p:extLst>
      <p:ext uri="{BB962C8B-B14F-4D97-AF65-F5344CB8AC3E}">
        <p14:creationId xmlns:p14="http://schemas.microsoft.com/office/powerpoint/2010/main" val="349474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1FD0E8B-B5EB-93EC-4490-BBA179743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0" y="52592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FDDB13-1D65-4BF1-A6FC-7C0E50F88C6C}"/>
              </a:ext>
            </a:extLst>
          </p:cNvPr>
          <p:cNvSpPr txBox="1"/>
          <p:nvPr/>
        </p:nvSpPr>
        <p:spPr>
          <a:xfrm>
            <a:off x="425302" y="202019"/>
            <a:ext cx="11196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Bookman Old Style" panose="02050604050505020204" pitchFamily="18" charset="0"/>
              </a:rPr>
              <a:t>How likely would you be to utilize resources to manage your gambling habits?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9369B7-BD8A-D19D-DB3A-6BDB401562CC}"/>
              </a:ext>
            </a:extLst>
          </p:cNvPr>
          <p:cNvSpPr txBox="1"/>
          <p:nvPr/>
        </p:nvSpPr>
        <p:spPr>
          <a:xfrm>
            <a:off x="1095115" y="1342186"/>
            <a:ext cx="7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72D06D-6C02-4055-75B6-D033979AC00A}"/>
              </a:ext>
            </a:extLst>
          </p:cNvPr>
          <p:cNvSpPr txBox="1"/>
          <p:nvPr/>
        </p:nvSpPr>
        <p:spPr>
          <a:xfrm>
            <a:off x="3062157" y="1358135"/>
            <a:ext cx="5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E2CE4F-B085-7E2D-74C7-9F2CEA87D41B}"/>
              </a:ext>
            </a:extLst>
          </p:cNvPr>
          <p:cNvSpPr txBox="1"/>
          <p:nvPr/>
        </p:nvSpPr>
        <p:spPr>
          <a:xfrm>
            <a:off x="4848446" y="1365935"/>
            <a:ext cx="68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8C4A2B-CAC8-6C7B-C17C-D5C9A3CA58FB}"/>
              </a:ext>
            </a:extLst>
          </p:cNvPr>
          <p:cNvSpPr txBox="1"/>
          <p:nvPr/>
        </p:nvSpPr>
        <p:spPr>
          <a:xfrm>
            <a:off x="6654199" y="1352470"/>
            <a:ext cx="78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A1E01-51A5-EA5F-084B-4522142E5AC4}"/>
              </a:ext>
            </a:extLst>
          </p:cNvPr>
          <p:cNvSpPr txBox="1"/>
          <p:nvPr/>
        </p:nvSpPr>
        <p:spPr>
          <a:xfrm>
            <a:off x="8566300" y="1358135"/>
            <a:ext cx="59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215535-4479-5F1E-2E0D-91EFBACBE4F3}"/>
              </a:ext>
            </a:extLst>
          </p:cNvPr>
          <p:cNvSpPr txBox="1"/>
          <p:nvPr/>
        </p:nvSpPr>
        <p:spPr>
          <a:xfrm>
            <a:off x="10311798" y="1365935"/>
            <a:ext cx="7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B435A4-C62C-F462-F353-6D03722027A0}"/>
              </a:ext>
            </a:extLst>
          </p:cNvPr>
          <p:cNvSpPr txBox="1"/>
          <p:nvPr/>
        </p:nvSpPr>
        <p:spPr>
          <a:xfrm>
            <a:off x="-249866" y="3481587"/>
            <a:ext cx="176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Bookman Old Style" panose="02050604050505020204" pitchFamily="18" charset="0"/>
              </a:rPr>
              <a:t>Extremely Unlikely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BB530B-9634-3A36-F99D-970CC99EDE53}"/>
              </a:ext>
            </a:extLst>
          </p:cNvPr>
          <p:cNvSpPr txBox="1"/>
          <p:nvPr/>
        </p:nvSpPr>
        <p:spPr>
          <a:xfrm>
            <a:off x="10897886" y="3481587"/>
            <a:ext cx="1217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Bookman Old Style" panose="02050604050505020204" pitchFamily="18" charset="0"/>
              </a:rPr>
              <a:t>Extremely Likely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1C032-74ED-E859-FC0D-2A215B01AFD9}"/>
              </a:ext>
            </a:extLst>
          </p:cNvPr>
          <p:cNvSpPr txBox="1"/>
          <p:nvPr/>
        </p:nvSpPr>
        <p:spPr>
          <a:xfrm>
            <a:off x="4693615" y="4969825"/>
            <a:ext cx="1089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4%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31CCAB-AFE1-005B-DDE0-8009CFB937DB}"/>
              </a:ext>
            </a:extLst>
          </p:cNvPr>
          <p:cNvSpPr txBox="1"/>
          <p:nvPr/>
        </p:nvSpPr>
        <p:spPr>
          <a:xfrm>
            <a:off x="1165594" y="4969825"/>
            <a:ext cx="69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2%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4D5498-9647-64F5-C625-7DF757091E59}"/>
              </a:ext>
            </a:extLst>
          </p:cNvPr>
          <p:cNvSpPr txBox="1"/>
          <p:nvPr/>
        </p:nvSpPr>
        <p:spPr>
          <a:xfrm>
            <a:off x="6606045" y="4969825"/>
            <a:ext cx="1003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14%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D3670C-DD3D-842E-A208-F98E33167BC7}"/>
              </a:ext>
            </a:extLst>
          </p:cNvPr>
          <p:cNvSpPr txBox="1"/>
          <p:nvPr/>
        </p:nvSpPr>
        <p:spPr>
          <a:xfrm>
            <a:off x="2878328" y="4969825"/>
            <a:ext cx="1003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Bookman Old Style" panose="02050604050505020204" pitchFamily="18" charset="0"/>
              </a:rPr>
              <a:t>2%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4D0AB3-FA87-5250-DAD5-4A58ADD40CB7}"/>
              </a:ext>
            </a:extLst>
          </p:cNvPr>
          <p:cNvSpPr txBox="1"/>
          <p:nvPr/>
        </p:nvSpPr>
        <p:spPr>
          <a:xfrm>
            <a:off x="8566300" y="4969825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Bookman Old Style" panose="02050604050505020204" pitchFamily="18" charset="0"/>
              </a:rPr>
              <a:t>34%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32E783-BF88-9141-8F13-1DEED8A413F1}"/>
              </a:ext>
            </a:extLst>
          </p:cNvPr>
          <p:cNvSpPr txBox="1"/>
          <p:nvPr/>
        </p:nvSpPr>
        <p:spPr>
          <a:xfrm>
            <a:off x="10419907" y="4969825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Bookman Old Style" panose="02050604050505020204" pitchFamily="18" charset="0"/>
              </a:rPr>
              <a:t>44%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DD6E1B-3C37-0389-BE3E-790EC8044E5A}"/>
              </a:ext>
            </a:extLst>
          </p:cNvPr>
          <p:cNvSpPr txBox="1"/>
          <p:nvPr/>
        </p:nvSpPr>
        <p:spPr>
          <a:xfrm>
            <a:off x="3102935" y="5590481"/>
            <a:ext cx="5986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u="none" strike="noStrike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Respondents reported that they would be very likely to utilize resources to manage their gambling habits. This data differs from the responses we got in our TDIs. </a:t>
            </a:r>
            <a:r>
              <a:rPr lang="en-US" b="1" i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​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3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1D6B34F-7BF9-4DD7-81F6-50B3C232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9C608-E94E-12CE-6913-D3C0B3108540}"/>
              </a:ext>
            </a:extLst>
          </p:cNvPr>
          <p:cNvSpPr txBox="1"/>
          <p:nvPr/>
        </p:nvSpPr>
        <p:spPr>
          <a:xfrm>
            <a:off x="74428" y="233916"/>
            <a:ext cx="3710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Bookman Old Style" panose="02050604050505020204" pitchFamily="18" charset="0"/>
              </a:rPr>
              <a:t>Preferred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FFEDB-67BF-1685-46D2-7B1B8F4A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83" y="957191"/>
            <a:ext cx="8000000" cy="5422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6C56BE-E112-96B8-6013-69C62D2ECD2A}"/>
              </a:ext>
            </a:extLst>
          </p:cNvPr>
          <p:cNvSpPr txBox="1"/>
          <p:nvPr/>
        </p:nvSpPr>
        <p:spPr>
          <a:xfrm>
            <a:off x="404035" y="2169043"/>
            <a:ext cx="3242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ookman Old Style" panose="02050604050505020204" pitchFamily="18" charset="0"/>
              </a:rPr>
              <a:t>Responses showed that the resources listed were almost all equally likely to be the most preferred method of help that would be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ookman Old Style" panose="02050604050505020204" pitchFamily="18" charset="0"/>
              </a:rPr>
              <a:t>From this we can gather that preferred methods of help truly depends on the person and their specific relationship with gambling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1CE95-786D-E5A8-33A0-670996B68FE4}"/>
              </a:ext>
            </a:extLst>
          </p:cNvPr>
          <p:cNvSpPr txBox="1"/>
          <p:nvPr/>
        </p:nvSpPr>
        <p:spPr>
          <a:xfrm>
            <a:off x="6266508" y="1201479"/>
            <a:ext cx="334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Resources Preferred</a:t>
            </a:r>
          </a:p>
        </p:txBody>
      </p:sp>
    </p:spTree>
    <p:extLst>
      <p:ext uri="{BB962C8B-B14F-4D97-AF65-F5344CB8AC3E}">
        <p14:creationId xmlns:p14="http://schemas.microsoft.com/office/powerpoint/2010/main" val="277112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23E3CE-E1C3-6AF1-5494-4A8275A8E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06" b="8506"/>
          <a:stretch/>
        </p:blipFill>
        <p:spPr>
          <a:xfrm>
            <a:off x="30480" y="110622"/>
            <a:ext cx="12191999" cy="67473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BFDB2C2-9F95-7647-34B5-98EE62E6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>
                <a:solidFill>
                  <a:srgbClr val="FFFFFF"/>
                </a:solidFill>
                <a:latin typeface="Bookman Old Style"/>
                <a:cs typeface="Calibri Light"/>
              </a:rPr>
              <a:t>Everyone Wants to Fold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1C300-F09D-0925-BB0E-28C9E81B1666}"/>
              </a:ext>
            </a:extLst>
          </p:cNvPr>
          <p:cNvSpPr txBox="1"/>
          <p:nvPr/>
        </p:nvSpPr>
        <p:spPr>
          <a:xfrm>
            <a:off x="861772" y="4327907"/>
            <a:ext cx="178455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Bookman Old Style" panose="02050604050505020204" pitchFamily="18" charset="0"/>
                <a:ea typeface="MS PGothic"/>
                <a:cs typeface="Calibri"/>
              </a:rPr>
              <a:t>Yes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Bookman Old Style" panose="02050604050505020204" pitchFamily="18" charset="0"/>
                <a:ea typeface="MS PGothic"/>
                <a:cs typeface="Calibri"/>
              </a:rPr>
              <a:t>65% </a:t>
            </a:r>
            <a:endParaRPr lang="en-US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0082A-55B4-0D3D-D1C1-7D19C3B49D2C}"/>
              </a:ext>
            </a:extLst>
          </p:cNvPr>
          <p:cNvSpPr txBox="1"/>
          <p:nvPr/>
        </p:nvSpPr>
        <p:spPr>
          <a:xfrm>
            <a:off x="9517626" y="4982495"/>
            <a:ext cx="163707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Bookman Old Style" panose="02050604050505020204" pitchFamily="18" charset="0"/>
                <a:ea typeface="MS PGothic"/>
                <a:cs typeface="Calibri"/>
              </a:rPr>
              <a:t>No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Bookman Old Style" panose="02050604050505020204" pitchFamily="18" charset="0"/>
                <a:ea typeface="MS PGothic"/>
                <a:cs typeface="Calibri"/>
              </a:rPr>
              <a:t>35%</a:t>
            </a:r>
            <a:endParaRPr lang="en-US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233C8-A4B3-2EB1-FE47-E902DB8E5D57}"/>
              </a:ext>
            </a:extLst>
          </p:cNvPr>
          <p:cNvSpPr txBox="1"/>
          <p:nvPr/>
        </p:nvSpPr>
        <p:spPr>
          <a:xfrm>
            <a:off x="2164889" y="4023938"/>
            <a:ext cx="81712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Bookman Old Style" panose="02050604050505020204" pitchFamily="18" charset="0"/>
                <a:ea typeface="Calibri"/>
                <a:cs typeface="Calibri"/>
              </a:rPr>
              <a:t>“Have you ever wanted to stop gambling completely?”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68B6239-6529-2C74-D128-9B4CD28376F2}"/>
              </a:ext>
            </a:extLst>
          </p:cNvPr>
          <p:cNvSpPr/>
          <p:nvPr/>
        </p:nvSpPr>
        <p:spPr>
          <a:xfrm>
            <a:off x="1097280" y="325550"/>
            <a:ext cx="2443361" cy="1333129"/>
          </a:xfrm>
          <a:prstGeom prst="wedgeEllipseCallout">
            <a:avLst>
              <a:gd name="adj1" fmla="val 73873"/>
              <a:gd name="adj2" fmla="val -404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Bookman Old Style" panose="02050604050505020204" pitchFamily="18" charset="0"/>
              </a:rPr>
              <a:t>“I don’t have a gambling problem”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4640F42-9C6E-EE5F-6FA6-E7BF2D00E1EC}"/>
              </a:ext>
            </a:extLst>
          </p:cNvPr>
          <p:cNvSpPr/>
          <p:nvPr/>
        </p:nvSpPr>
        <p:spPr>
          <a:xfrm>
            <a:off x="9275409" y="318412"/>
            <a:ext cx="2292814" cy="1333129"/>
          </a:xfrm>
          <a:prstGeom prst="wedgeEllipseCallout">
            <a:avLst>
              <a:gd name="adj1" fmla="val -91549"/>
              <a:gd name="adj2" fmla="val -462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Bookman Old Style" panose="02050604050505020204" pitchFamily="18" charset="0"/>
              </a:rPr>
              <a:t>“The reward is worth the risk of losing”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E8125-CA91-7F52-229D-A072A462C831}"/>
              </a:ext>
            </a:extLst>
          </p:cNvPr>
          <p:cNvSpPr txBox="1"/>
          <p:nvPr/>
        </p:nvSpPr>
        <p:spPr>
          <a:xfrm>
            <a:off x="5256381" y="544852"/>
            <a:ext cx="198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Bookman Old Style" panose="02050604050505020204" pitchFamily="18" charset="0"/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4589868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2D76E3-BBAC-4D3C-9314-D3076FA90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FD79A-7DC2-6BC1-6AD8-680400A2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433602"/>
            <a:ext cx="4078800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/>
              <a:t>Conclusions &amp; Recommendations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C945D9-C3DE-4D90-9F29-7BE223A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1"/>
            <a:ext cx="3838575" cy="5583024"/>
            <a:chOff x="199766" y="716801"/>
            <a:chExt cx="3838575" cy="558302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D338B3-6DA4-45F7-91E3-7D8C28D0B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8"/>
              <a:ext cx="2457450" cy="3838575"/>
              <a:chOff x="587376" y="280988"/>
              <a:chExt cx="2457450" cy="3838575"/>
            </a:xfrm>
          </p:grpSpPr>
          <p:sp>
            <p:nvSpPr>
              <p:cNvPr id="30" name="Freeform 64">
                <a:extLst>
                  <a:ext uri="{FF2B5EF4-FFF2-40B4-BE49-F238E27FC236}">
                    <a16:creationId xmlns:a16="http://schemas.microsoft.com/office/drawing/2014/main" id="{6185FD3E-487C-45A4-AD94-24F4F7BAC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1">
                <a:extLst>
                  <a:ext uri="{FF2B5EF4-FFF2-40B4-BE49-F238E27FC236}">
                    <a16:creationId xmlns:a16="http://schemas.microsoft.com/office/drawing/2014/main" id="{DABEF2EB-1FA6-476D-ADEC-ACC991D1E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1">
                <a:extLst>
                  <a:ext uri="{FF2B5EF4-FFF2-40B4-BE49-F238E27FC236}">
                    <a16:creationId xmlns:a16="http://schemas.microsoft.com/office/drawing/2014/main" id="{702C2E5D-FD1A-49AB-9CF7-7F656660A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E338B6A-36C1-4245-B24F-94D4DE5F7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4">
                <a:extLst>
                  <a:ext uri="{FF2B5EF4-FFF2-40B4-BE49-F238E27FC236}">
                    <a16:creationId xmlns:a16="http://schemas.microsoft.com/office/drawing/2014/main" id="{6CDA6293-4165-4383-9C97-2A6679228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7">
                <a:extLst>
                  <a:ext uri="{FF2B5EF4-FFF2-40B4-BE49-F238E27FC236}">
                    <a16:creationId xmlns:a16="http://schemas.microsoft.com/office/drawing/2014/main" id="{CACA95C4-6FB3-44B0-981E-06BBAE8F0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87433F39-33A6-4FCE-9B83-3D9A47A7C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09C092FC-35CB-41D8-8B13-9A238EE30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A0DF137B-3079-4986-913B-939546E64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D660B18D-F0F5-419B-B3F1-B039757C9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80FAC823-69BF-42B9-BA6A-E365E721EB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2">
                <a:extLst>
                  <a:ext uri="{FF2B5EF4-FFF2-40B4-BE49-F238E27FC236}">
                    <a16:creationId xmlns:a16="http://schemas.microsoft.com/office/drawing/2014/main" id="{5B5DFB3A-61ED-4206-9B53-3E8A8CE9FF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5">
                <a:extLst>
                  <a:ext uri="{FF2B5EF4-FFF2-40B4-BE49-F238E27FC236}">
                    <a16:creationId xmlns:a16="http://schemas.microsoft.com/office/drawing/2014/main" id="{C72D0A40-CAB7-45AB-B832-628D138C6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8">
                <a:extLst>
                  <a:ext uri="{FF2B5EF4-FFF2-40B4-BE49-F238E27FC236}">
                    <a16:creationId xmlns:a16="http://schemas.microsoft.com/office/drawing/2014/main" id="{A1757DD3-2A1D-4CED-A678-ECE520A1B4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2918845-1F95-46C2-8F59-32EB33C4A3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5" name="Line 63">
                  <a:extLst>
                    <a:ext uri="{FF2B5EF4-FFF2-40B4-BE49-F238E27FC236}">
                      <a16:creationId xmlns:a16="http://schemas.microsoft.com/office/drawing/2014/main" id="{E7391FC0-5104-4751-BB86-0D12BFFBE3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66">
                  <a:extLst>
                    <a:ext uri="{FF2B5EF4-FFF2-40B4-BE49-F238E27FC236}">
                      <a16:creationId xmlns:a16="http://schemas.microsoft.com/office/drawing/2014/main" id="{094BBC13-5B24-4DFD-A5AD-892345304C5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67">
                  <a:extLst>
                    <a:ext uri="{FF2B5EF4-FFF2-40B4-BE49-F238E27FC236}">
                      <a16:creationId xmlns:a16="http://schemas.microsoft.com/office/drawing/2014/main" id="{5D6BCBF6-E4C8-49C4-BCE6-A57F7EB6CAC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80">
                  <a:extLst>
                    <a:ext uri="{FF2B5EF4-FFF2-40B4-BE49-F238E27FC236}">
                      <a16:creationId xmlns:a16="http://schemas.microsoft.com/office/drawing/2014/main" id="{4A5F536F-42F0-4F01-9893-075DD5BCCE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83">
                  <a:extLst>
                    <a:ext uri="{FF2B5EF4-FFF2-40B4-BE49-F238E27FC236}">
                      <a16:creationId xmlns:a16="http://schemas.microsoft.com/office/drawing/2014/main" id="{60BE5073-8B4E-47B4-AC5B-31D8FD99D2C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86">
                  <a:extLst>
                    <a:ext uri="{FF2B5EF4-FFF2-40B4-BE49-F238E27FC236}">
                      <a16:creationId xmlns:a16="http://schemas.microsoft.com/office/drawing/2014/main" id="{B210067F-EA9E-4248-B2D2-39D656B3AF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89">
                  <a:extLst>
                    <a:ext uri="{FF2B5EF4-FFF2-40B4-BE49-F238E27FC236}">
                      <a16:creationId xmlns:a16="http://schemas.microsoft.com/office/drawing/2014/main" id="{B5121029-6739-4142-9E53-48DCA4F8BDC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776FFF-7CFE-4739-9104-473DA368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39C6C41-5DF4-4A11-89B7-BAB3F63B5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6F0F36F-7ABB-4F4C-9CC5-443B1936F48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F2DB5F0-FD30-4907-86AB-7DA7CA3E31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30">
                  <a:extLst>
                    <a:ext uri="{FF2B5EF4-FFF2-40B4-BE49-F238E27FC236}">
                      <a16:creationId xmlns:a16="http://schemas.microsoft.com/office/drawing/2014/main" id="{0A419F00-E825-4E5E-92EA-DDF22BB2FB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30">
                  <a:extLst>
                    <a:ext uri="{FF2B5EF4-FFF2-40B4-BE49-F238E27FC236}">
                      <a16:creationId xmlns:a16="http://schemas.microsoft.com/office/drawing/2014/main" id="{D7C5E6F1-BF29-4F80-A5F4-81345C2901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2CEDE34-3360-4BFF-8F28-053990E691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898E96F4-030D-444B-B62F-0DA0283377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5D902ED-F254-4B06-9B62-AF188FF41A7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BB14B7-5333-4EA3-A883-B3D949DA5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2" cy="1069728"/>
              <a:chOff x="6484113" y="2967038"/>
              <a:chExt cx="641182" cy="106972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F2F0B6D-3339-445E-AE6F-EA80BB952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9" name="Freeform 68">
                  <a:extLst>
                    <a:ext uri="{FF2B5EF4-FFF2-40B4-BE49-F238E27FC236}">
                      <a16:creationId xmlns:a16="http://schemas.microsoft.com/office/drawing/2014/main" id="{1FD745BE-AAE8-4FD8-B107-4730C82F8C7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69">
                  <a:extLst>
                    <a:ext uri="{FF2B5EF4-FFF2-40B4-BE49-F238E27FC236}">
                      <a16:creationId xmlns:a16="http://schemas.microsoft.com/office/drawing/2014/main" id="{55D7086E-72EA-4FBD-8B82-D3ECF7D5137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70">
                  <a:extLst>
                    <a:ext uri="{FF2B5EF4-FFF2-40B4-BE49-F238E27FC236}">
                      <a16:creationId xmlns:a16="http://schemas.microsoft.com/office/drawing/2014/main" id="{246D59ED-9B4E-4F44-B189-00E3B8D72D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726404C-494E-4C74-9581-BE06BE0D27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3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6" name="Freeform 68">
                  <a:extLst>
                    <a:ext uri="{FF2B5EF4-FFF2-40B4-BE49-F238E27FC236}">
                      <a16:creationId xmlns:a16="http://schemas.microsoft.com/office/drawing/2014/main" id="{C61F0CD3-7875-46CD-A844-0B022BEF275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69">
                  <a:extLst>
                    <a:ext uri="{FF2B5EF4-FFF2-40B4-BE49-F238E27FC236}">
                      <a16:creationId xmlns:a16="http://schemas.microsoft.com/office/drawing/2014/main" id="{D83F2F78-08A8-49BE-AF85-1C3DD28602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70">
                  <a:extLst>
                    <a:ext uri="{FF2B5EF4-FFF2-40B4-BE49-F238E27FC236}">
                      <a16:creationId xmlns:a16="http://schemas.microsoft.com/office/drawing/2014/main" id="{93069262-0DE6-4BA7-9773-656AF1E6CF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725E2D-27B9-4A2E-B161-230C61B08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24DB-FCE6-9F36-EEC5-72363F811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952" y="2372452"/>
            <a:ext cx="5664581" cy="44872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800">
                <a:latin typeface="Bookman Old Style"/>
                <a:ea typeface="+mn-lt"/>
                <a:cs typeface="+mn-lt"/>
              </a:rPr>
              <a:t>•Have people from the Council present in offices on campuses throughout New Jersey </a:t>
            </a:r>
            <a:endParaRPr lang="en-US" sz="1800">
              <a:solidFill>
                <a:srgbClr val="000000">
                  <a:alpha val="60000"/>
                </a:srgbClr>
              </a:solidFill>
              <a:latin typeface="Bookman Old Style"/>
              <a:ea typeface="+mn-lt"/>
              <a:cs typeface="+mn-lt"/>
            </a:endParaRPr>
          </a:p>
          <a:p>
            <a:pPr marL="702310" lvl="1" indent="-342900">
              <a:lnSpc>
                <a:spcPct val="140000"/>
              </a:lnSpc>
              <a:buFont typeface="Arial"/>
              <a:buChar char="•"/>
            </a:pPr>
            <a:r>
              <a:rPr lang="en-US" sz="1800" i="0">
                <a:latin typeface="Bookman Old Style"/>
                <a:ea typeface="+mn-lt"/>
                <a:cs typeface="+mn-lt"/>
              </a:rPr>
              <a:t>Host meetings that can allow people to talk about their habits</a:t>
            </a:r>
            <a:endParaRPr lang="en-US" sz="1800" i="0">
              <a:solidFill>
                <a:srgbClr val="000000">
                  <a:alpha val="60000"/>
                </a:srgbClr>
              </a:solidFill>
              <a:latin typeface="Bookman Old Style"/>
            </a:endParaRPr>
          </a:p>
          <a:p>
            <a:pPr marL="702310" lvl="1" indent="-342900">
              <a:lnSpc>
                <a:spcPct val="140000"/>
              </a:lnSpc>
              <a:buFont typeface="Arial"/>
              <a:buChar char="•"/>
            </a:pPr>
            <a:r>
              <a:rPr lang="en-US" sz="1800" i="0">
                <a:latin typeface="Bookman Old Style"/>
                <a:ea typeface="+mn-lt"/>
                <a:cs typeface="+mn-lt"/>
              </a:rPr>
              <a:t>Hand out flyers for other services that students could use</a:t>
            </a:r>
            <a:endParaRPr lang="en-US" sz="1800" i="0">
              <a:solidFill>
                <a:srgbClr val="000000">
                  <a:alpha val="60000"/>
                </a:srgbClr>
              </a:solidFill>
              <a:latin typeface="Bookman Old Style"/>
              <a:ea typeface="+mn-lt"/>
              <a:cs typeface="+mn-lt"/>
            </a:endParaRPr>
          </a:p>
          <a:p>
            <a:pPr marL="359410" lvl="1">
              <a:lnSpc>
                <a:spcPct val="140000"/>
              </a:lnSpc>
            </a:pPr>
            <a:r>
              <a:rPr lang="en-US" sz="1800" i="0">
                <a:latin typeface="Bookman Old Style"/>
                <a:ea typeface="+mn-lt"/>
                <a:cs typeface="+mn-lt"/>
              </a:rPr>
              <a:t>-Colleges in New Jersey can have flyers hung up on campus with 1-800 GAMBLER hotline </a:t>
            </a:r>
            <a:endParaRPr lang="en-US" sz="1800" i="0">
              <a:solidFill>
                <a:srgbClr val="000000">
                  <a:alpha val="60000"/>
                </a:srgbClr>
              </a:solidFill>
              <a:latin typeface="Bookman Old Style"/>
              <a:ea typeface="+mn-lt"/>
              <a:cs typeface="+mn-lt"/>
            </a:endParaRPr>
          </a:p>
          <a:p>
            <a:pPr marL="1079500" lvl="2" indent="-359410">
              <a:lnSpc>
                <a:spcPct val="140000"/>
              </a:lnSpc>
              <a:buFont typeface="Arial"/>
              <a:buChar char="•"/>
            </a:pPr>
            <a:r>
              <a:rPr lang="en-US" sz="1800">
                <a:latin typeface="Bookman Old Style"/>
                <a:ea typeface="+mn-lt"/>
                <a:cs typeface="+mn-lt"/>
              </a:rPr>
              <a:t>Tour of campus to show the flyers around to all new students </a:t>
            </a:r>
            <a:endParaRPr lang="en-US" sz="1800">
              <a:latin typeface="Bookman Old Style"/>
            </a:endParaRPr>
          </a:p>
          <a:p>
            <a:pPr marL="359410" indent="-359410">
              <a:lnSpc>
                <a:spcPct val="140000"/>
              </a:lnSpc>
            </a:pPr>
            <a:endParaRPr lang="en-US" sz="110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5C23123-3C5C-4A8B-AD1C-138D7B73D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1"/>
            <a:ext cx="3838575" cy="5583024"/>
            <a:chOff x="199766" y="716801"/>
            <a:chExt cx="3838575" cy="558302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DC1AC98-A945-45DC-A533-43311AB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8"/>
              <a:ext cx="2457450" cy="3838575"/>
              <a:chOff x="587376" y="280988"/>
              <a:chExt cx="2457450" cy="3838575"/>
            </a:xfrm>
          </p:grpSpPr>
          <p:sp>
            <p:nvSpPr>
              <p:cNvPr id="75" name="Freeform 64">
                <a:extLst>
                  <a:ext uri="{FF2B5EF4-FFF2-40B4-BE49-F238E27FC236}">
                    <a16:creationId xmlns:a16="http://schemas.microsoft.com/office/drawing/2014/main" id="{525BFDD7-7DC7-4933-95CA-274FF3A12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81">
                <a:extLst>
                  <a:ext uri="{FF2B5EF4-FFF2-40B4-BE49-F238E27FC236}">
                    <a16:creationId xmlns:a16="http://schemas.microsoft.com/office/drawing/2014/main" id="{56EAE20D-E363-445F-AAA9-8923C7A41D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3DF7269-8701-4F88-89A3-EA45D9DF5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2DDEEFE7-743E-40D3-AB86-C074CADC93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4">
                <a:extLst>
                  <a:ext uri="{FF2B5EF4-FFF2-40B4-BE49-F238E27FC236}">
                    <a16:creationId xmlns:a16="http://schemas.microsoft.com/office/drawing/2014/main" id="{6DC0260D-7AA3-4733-B3CB-6389FCCAB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E9487A85-3305-4BD8-A4FB-7939820DE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0">
                <a:extLst>
                  <a:ext uri="{FF2B5EF4-FFF2-40B4-BE49-F238E27FC236}">
                    <a16:creationId xmlns:a16="http://schemas.microsoft.com/office/drawing/2014/main" id="{9A56408A-8D1F-4308-888A-C10250ED4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9">
                <a:extLst>
                  <a:ext uri="{FF2B5EF4-FFF2-40B4-BE49-F238E27FC236}">
                    <a16:creationId xmlns:a16="http://schemas.microsoft.com/office/drawing/2014/main" id="{B8EA7519-3D12-4CBF-9CF9-2DBF5379C4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2">
                <a:extLst>
                  <a:ext uri="{FF2B5EF4-FFF2-40B4-BE49-F238E27FC236}">
                    <a16:creationId xmlns:a16="http://schemas.microsoft.com/office/drawing/2014/main" id="{CBCFA958-AB70-45BC-86FB-95916AC8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65">
                <a:extLst>
                  <a:ext uri="{FF2B5EF4-FFF2-40B4-BE49-F238E27FC236}">
                    <a16:creationId xmlns:a16="http://schemas.microsoft.com/office/drawing/2014/main" id="{EC7CC8AD-3574-4368-9084-30AA269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9">
                <a:extLst>
                  <a:ext uri="{FF2B5EF4-FFF2-40B4-BE49-F238E27FC236}">
                    <a16:creationId xmlns:a16="http://schemas.microsoft.com/office/drawing/2014/main" id="{AAF385D0-C8F4-4D2E-A604-55B0C4A37A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5807D27C-D4CF-4DD8-95BF-BE0E820995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5">
                <a:extLst>
                  <a:ext uri="{FF2B5EF4-FFF2-40B4-BE49-F238E27FC236}">
                    <a16:creationId xmlns:a16="http://schemas.microsoft.com/office/drawing/2014/main" id="{AF358179-B76F-48FB-9D1E-25F2B422B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4F860F54-6F02-429D-84F9-216C593FDA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F2CD1C6-D2DC-4C27-A7A3-0D6ECCB7B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0" name="Line 63">
                  <a:extLst>
                    <a:ext uri="{FF2B5EF4-FFF2-40B4-BE49-F238E27FC236}">
                      <a16:creationId xmlns:a16="http://schemas.microsoft.com/office/drawing/2014/main" id="{17251CE3-FBBE-4B37-B229-DF726C4AE56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Line 66">
                  <a:extLst>
                    <a:ext uri="{FF2B5EF4-FFF2-40B4-BE49-F238E27FC236}">
                      <a16:creationId xmlns:a16="http://schemas.microsoft.com/office/drawing/2014/main" id="{14522961-6FA8-43A3-894B-20435789E3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67">
                  <a:extLst>
                    <a:ext uri="{FF2B5EF4-FFF2-40B4-BE49-F238E27FC236}">
                      <a16:creationId xmlns:a16="http://schemas.microsoft.com/office/drawing/2014/main" id="{54230A9C-2E62-416C-A910-A26CB0BB744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Line 80">
                  <a:extLst>
                    <a:ext uri="{FF2B5EF4-FFF2-40B4-BE49-F238E27FC236}">
                      <a16:creationId xmlns:a16="http://schemas.microsoft.com/office/drawing/2014/main" id="{EDC7B8CE-339C-4B31-9A1E-1E6F3F20E51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83">
                  <a:extLst>
                    <a:ext uri="{FF2B5EF4-FFF2-40B4-BE49-F238E27FC236}">
                      <a16:creationId xmlns:a16="http://schemas.microsoft.com/office/drawing/2014/main" id="{D5900B3C-A349-4C11-8871-F0C656F06A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86">
                  <a:extLst>
                    <a:ext uri="{FF2B5EF4-FFF2-40B4-BE49-F238E27FC236}">
                      <a16:creationId xmlns:a16="http://schemas.microsoft.com/office/drawing/2014/main" id="{B836DF39-5332-440E-BD43-94EF14B9F7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Line 89">
                  <a:extLst>
                    <a:ext uri="{FF2B5EF4-FFF2-40B4-BE49-F238E27FC236}">
                      <a16:creationId xmlns:a16="http://schemas.microsoft.com/office/drawing/2014/main" id="{25596AFB-7112-451F-A40E-C4D365BC05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67B87DF-BE21-4275-A328-36294B5E8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DF7768E-3A7E-48EA-AE6B-544137E017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C7E39C2-9BBA-4C6E-B352-FADF72FF842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55FF2688-1869-4A97-A594-AD2F8C720A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30">
                  <a:extLst>
                    <a:ext uri="{FF2B5EF4-FFF2-40B4-BE49-F238E27FC236}">
                      <a16:creationId xmlns:a16="http://schemas.microsoft.com/office/drawing/2014/main" id="{035F350E-CDEC-47D7-B1F6-BB33F7263D5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30">
                  <a:extLst>
                    <a:ext uri="{FF2B5EF4-FFF2-40B4-BE49-F238E27FC236}">
                      <a16:creationId xmlns:a16="http://schemas.microsoft.com/office/drawing/2014/main" id="{32757671-5219-4448-9D74-96978B78FB2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62FFE05-1BB5-478B-ACB7-0201D6E0B8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8CF1D90-5BE7-4777-9D00-4B898D6A5D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D066325E-CB67-49CD-9A41-2CFD6BCC903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405EB12-3265-4FD8-AE15-B453CFF0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2" cy="1069728"/>
              <a:chOff x="6484113" y="2967038"/>
              <a:chExt cx="641182" cy="106972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CD1DA60-1F78-4286-AD75-48457E4E4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4" name="Freeform 68">
                  <a:extLst>
                    <a:ext uri="{FF2B5EF4-FFF2-40B4-BE49-F238E27FC236}">
                      <a16:creationId xmlns:a16="http://schemas.microsoft.com/office/drawing/2014/main" id="{F2434CC9-D9BE-4CC5-A618-AC659C5CBD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69">
                  <a:extLst>
                    <a:ext uri="{FF2B5EF4-FFF2-40B4-BE49-F238E27FC236}">
                      <a16:creationId xmlns:a16="http://schemas.microsoft.com/office/drawing/2014/main" id="{B9A88CD6-DA9C-42B2-A37B-5A0E1BED75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70">
                  <a:extLst>
                    <a:ext uri="{FF2B5EF4-FFF2-40B4-BE49-F238E27FC236}">
                      <a16:creationId xmlns:a16="http://schemas.microsoft.com/office/drawing/2014/main" id="{4A018333-A419-44AE-9CF5-57D5319073C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C9BB730-80E2-4F3A-882B-7ED9186ABD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3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id="{D48E4E69-835A-40C7-A548-8947A81DC1C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id="{E4F80DAC-11B8-4A6F-9CAA-8C62C6A2E6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70">
                  <a:extLst>
                    <a:ext uri="{FF2B5EF4-FFF2-40B4-BE49-F238E27FC236}">
                      <a16:creationId xmlns:a16="http://schemas.microsoft.com/office/drawing/2014/main" id="{FF491AF2-6D67-4650-B34C-5BB5F11284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6387882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1787C-6298-E4F8-A6AB-33CEEA34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138" y="3032125"/>
            <a:ext cx="5568950" cy="208082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endParaRPr lang="en-US" sz="4800"/>
          </a:p>
        </p:txBody>
      </p:sp>
      <p:pic>
        <p:nvPicPr>
          <p:cNvPr id="4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3741C10-FB66-5960-B276-AA6026624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866" y="-4285"/>
            <a:ext cx="2734531" cy="68665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060615-B9D7-4C22-A01E-121566BF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59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8DA4C3-6EB8-49E8-8E9E-C8F58C3C7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86924" y="265081"/>
            <a:ext cx="1069728" cy="1002885"/>
            <a:chOff x="10786924" y="265081"/>
            <a:chExt cx="1069728" cy="100288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FAA839-7535-403D-B354-270C0A2E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0826785" y="265081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05C7C88-4789-4310-AA9A-755EA0FC6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11001197" y="412511"/>
              <a:ext cx="641182" cy="1069728"/>
              <a:chOff x="6484113" y="2967038"/>
              <a:chExt cx="641182" cy="106972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FE8EF28-3FED-4818-BD2E-D218D9AB1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30D4BA19-D8F4-4B13-BEBD-16B061CA98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725737BE-AB84-4984-857A-7CC4CC6D07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50BA4883-80F8-4DF2-B9BD-D4500C125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748E797-53C7-48D6-A500-223C3CFB7E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3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6" name="Freeform 68">
                  <a:extLst>
                    <a:ext uri="{FF2B5EF4-FFF2-40B4-BE49-F238E27FC236}">
                      <a16:creationId xmlns:a16="http://schemas.microsoft.com/office/drawing/2014/main" id="{B3BC0047-74CA-4860-9BDD-0BC26F6510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3F8015CA-DE08-4541-ADF5-9D9402EFC1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56E6EAC8-DC21-4209-8825-80E353DCF3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550AB54-589A-6730-485C-DA872291A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" r="-2326" b="69346"/>
          <a:stretch/>
        </p:blipFill>
        <p:spPr>
          <a:xfrm>
            <a:off x="4491196" y="268287"/>
            <a:ext cx="4816364" cy="3615522"/>
          </a:xfrm>
          <a:prstGeom prst="rect">
            <a:avLst/>
          </a:prstGeom>
        </p:spPr>
      </p:pic>
      <p:pic>
        <p:nvPicPr>
          <p:cNvPr id="6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A7CCD4D-DE06-2810-1F14-6506FA31B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56" t="29877" b="55053"/>
          <a:stretch/>
        </p:blipFill>
        <p:spPr>
          <a:xfrm>
            <a:off x="4420182" y="4428601"/>
            <a:ext cx="4830354" cy="1834520"/>
          </a:xfrm>
          <a:prstGeom prst="rect">
            <a:avLst/>
          </a:prstGeom>
        </p:spPr>
      </p:pic>
      <p:pic>
        <p:nvPicPr>
          <p:cNvPr id="7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0578066-6E06-4606-E6A7-914E6FDF5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52" t="42924" r="1449" b="23550"/>
          <a:stretch/>
        </p:blipFill>
        <p:spPr>
          <a:xfrm>
            <a:off x="9575733" y="266330"/>
            <a:ext cx="2287514" cy="3594100"/>
          </a:xfrm>
          <a:prstGeom prst="rect">
            <a:avLst/>
          </a:prstGeom>
        </p:spPr>
      </p:pic>
      <p:pic>
        <p:nvPicPr>
          <p:cNvPr id="10" name="Picture 1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B3C1A70-FD0D-10FC-67C1-7511348DF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4" r="1439" b="-902"/>
          <a:stretch/>
        </p:blipFill>
        <p:spPr>
          <a:xfrm>
            <a:off x="9559291" y="4426138"/>
            <a:ext cx="2300894" cy="18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67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76FD9-9B90-751F-921A-EB5073E3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43" y="252414"/>
            <a:ext cx="6328800" cy="565149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Executive Summary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B155-3DD1-31A3-DEF6-4196EA28E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88" y="995645"/>
            <a:ext cx="7293205" cy="52114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b="1">
                <a:latin typeface="calibri light"/>
                <a:ea typeface="+mn-lt"/>
                <a:cs typeface="+mn-lt"/>
              </a:rPr>
              <a:t>Business Issue: What are the gambling patterns of undergraduate students in New Jersey? How can Council on Compulsive Gambling of New Jersey expand its services to best assist these students?</a:t>
            </a:r>
            <a:endParaRPr lang="en-US" b="1">
              <a:solidFill>
                <a:srgbClr val="000000">
                  <a:alpha val="60000"/>
                </a:srgbClr>
              </a:solidFill>
              <a:latin typeface="calibri light"/>
              <a:ea typeface="+mn-lt"/>
              <a:cs typeface="+mn-lt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b="1">
                <a:latin typeface="calibri light"/>
                <a:ea typeface="+mn-lt"/>
                <a:cs typeface="+mn-lt"/>
              </a:rPr>
              <a:t>Methodology: Conducted 23 TDI's on undergraduate students in Greek Life in New Jersey and distributed 330 5 – minute surveys. </a:t>
            </a:r>
            <a:endParaRPr lang="en-US" b="1">
              <a:solidFill>
                <a:srgbClr val="000000">
                  <a:alpha val="60000"/>
                </a:srgbClr>
              </a:solidFill>
              <a:latin typeface="calibri light"/>
              <a:ea typeface="+mn-lt"/>
              <a:cs typeface="+mn-lt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b="1">
                <a:latin typeface="calibri light"/>
                <a:ea typeface="calibri light"/>
                <a:cs typeface="calibri light"/>
              </a:rPr>
              <a:t>Key Findings: </a:t>
            </a:r>
            <a:endParaRPr lang="en-US" sz="1400">
              <a:solidFill>
                <a:srgbClr val="000000">
                  <a:alpha val="60000"/>
                </a:srgbClr>
              </a:solidFill>
              <a:latin typeface="calibri light"/>
              <a:ea typeface="calibri light"/>
              <a:cs typeface="calibri light"/>
            </a:endParaRPr>
          </a:p>
          <a:p>
            <a:pPr marL="359410" indent="-359410">
              <a:lnSpc>
                <a:spcPct val="140000"/>
              </a:lnSpc>
            </a:pPr>
            <a:r>
              <a:rPr lang="en-US" b="1">
                <a:latin typeface="calibri light"/>
                <a:ea typeface="calibri light"/>
                <a:cs typeface="calibri light"/>
              </a:rPr>
              <a:t>Out of 330, 241 of our respondents were freshmen who gamble. </a:t>
            </a:r>
            <a:endParaRPr lang="en-US" sz="1400">
              <a:solidFill>
                <a:srgbClr val="000000">
                  <a:alpha val="60000"/>
                </a:srgbClr>
              </a:solidFill>
              <a:latin typeface="calibri light"/>
              <a:ea typeface="calibri light"/>
              <a:cs typeface="calibri light"/>
            </a:endParaRPr>
          </a:p>
          <a:p>
            <a:pPr marL="359410" indent="-359410">
              <a:lnSpc>
                <a:spcPct val="140000"/>
              </a:lnSpc>
            </a:pPr>
            <a:r>
              <a:rPr lang="en-US" b="1">
                <a:latin typeface="calibri light"/>
                <a:ea typeface="calibri light"/>
                <a:cs typeface="calibri light"/>
              </a:rPr>
              <a:t>Sports betting and Lottery tickets are the most frequent form of gambling. </a:t>
            </a:r>
            <a:endParaRPr lang="en-US" sz="1400">
              <a:solidFill>
                <a:srgbClr val="000000">
                  <a:alpha val="60000"/>
                </a:srgbClr>
              </a:solidFill>
              <a:latin typeface="calibri light"/>
              <a:ea typeface="calibri light"/>
              <a:cs typeface="calibri light"/>
            </a:endParaRPr>
          </a:p>
          <a:p>
            <a:pPr marL="359410" indent="-359410">
              <a:lnSpc>
                <a:spcPct val="140000"/>
              </a:lnSpc>
            </a:pPr>
            <a:r>
              <a:rPr lang="en-US" b="1">
                <a:latin typeface="calibri light"/>
                <a:ea typeface="calibri light"/>
                <a:cs typeface="calibri light"/>
              </a:rPr>
              <a:t>More than half our respondents 56% of our respondents gamble daily. </a:t>
            </a:r>
            <a:r>
              <a:rPr lang="en-US" sz="1400">
                <a:latin typeface="calibri light"/>
                <a:ea typeface="calibri light"/>
                <a:cs typeface="calibri light"/>
              </a:rPr>
              <a:t> </a:t>
            </a:r>
            <a:endParaRPr lang="en-US" sz="1400">
              <a:solidFill>
                <a:srgbClr val="000000">
                  <a:alpha val="60000"/>
                </a:srgbClr>
              </a:solidFill>
              <a:latin typeface="calibri light"/>
              <a:ea typeface="calibri light"/>
              <a:cs typeface="calibri light"/>
            </a:endParaRPr>
          </a:p>
          <a:p>
            <a:pPr marL="359410" indent="-359410">
              <a:lnSpc>
                <a:spcPct val="140000"/>
              </a:lnSpc>
            </a:pPr>
            <a:endParaRPr lang="en-US" sz="14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2A1BD48-979D-E289-9B05-2299743C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1" r="42648" b="1"/>
          <a:stretch/>
        </p:blipFill>
        <p:spPr>
          <a:xfrm>
            <a:off x="7766050" y="540000"/>
            <a:ext cx="3884962" cy="5551782"/>
          </a:xfrm>
          <a:prstGeom prst="rect">
            <a:avLst/>
          </a:prstGeom>
        </p:spPr>
      </p:pic>
      <p:pic>
        <p:nvPicPr>
          <p:cNvPr id="8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D696949F-CE3E-9774-A0C6-57B5EF8D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" y="6200773"/>
            <a:ext cx="588171" cy="576265"/>
          </a:xfrm>
          <a:prstGeom prst="rect">
            <a:avLst/>
          </a:prstGeom>
        </p:spPr>
      </p:pic>
      <p:pic>
        <p:nvPicPr>
          <p:cNvPr id="20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49CC4EBA-E858-9F59-2928-4603B5B7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0" y="6200772"/>
            <a:ext cx="588171" cy="576265"/>
          </a:xfrm>
          <a:prstGeom prst="rect">
            <a:avLst/>
          </a:prstGeom>
        </p:spPr>
      </p:pic>
      <p:pic>
        <p:nvPicPr>
          <p:cNvPr id="21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6FC7B758-17BB-29F6-ECE6-C08C26679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6200772"/>
            <a:ext cx="588171" cy="576265"/>
          </a:xfrm>
          <a:prstGeom prst="rect">
            <a:avLst/>
          </a:prstGeom>
        </p:spPr>
      </p:pic>
      <p:pic>
        <p:nvPicPr>
          <p:cNvPr id="22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DCA3CB52-F6E3-3C3C-1D2C-885B2A60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30" y="259554"/>
            <a:ext cx="588171" cy="576265"/>
          </a:xfrm>
          <a:prstGeom prst="rect">
            <a:avLst/>
          </a:prstGeom>
        </p:spPr>
      </p:pic>
      <p:pic>
        <p:nvPicPr>
          <p:cNvPr id="23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098E0813-8CD4-DF01-724A-73634482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868" y="259554"/>
            <a:ext cx="588171" cy="576265"/>
          </a:xfrm>
          <a:prstGeom prst="rect">
            <a:avLst/>
          </a:prstGeom>
        </p:spPr>
      </p:pic>
      <p:pic>
        <p:nvPicPr>
          <p:cNvPr id="11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9FE275BB-35CC-FE5E-ADC4-7F5CFBCA8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6200772"/>
            <a:ext cx="588171" cy="576265"/>
          </a:xfrm>
          <a:prstGeom prst="rect">
            <a:avLst/>
          </a:prstGeom>
        </p:spPr>
      </p:pic>
      <p:pic>
        <p:nvPicPr>
          <p:cNvPr id="12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4AA0A07D-2E7E-9A79-4B42-BC2FE4839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743" y="6200772"/>
            <a:ext cx="588171" cy="576265"/>
          </a:xfrm>
          <a:prstGeom prst="rect">
            <a:avLst/>
          </a:prstGeom>
        </p:spPr>
      </p:pic>
      <p:pic>
        <p:nvPicPr>
          <p:cNvPr id="13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7AF85BD2-6299-26E5-2D9A-A7EA514E1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587" y="6200772"/>
            <a:ext cx="588171" cy="576265"/>
          </a:xfrm>
          <a:prstGeom prst="rect">
            <a:avLst/>
          </a:prstGeom>
        </p:spPr>
      </p:pic>
      <p:pic>
        <p:nvPicPr>
          <p:cNvPr id="14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241EF2F1-210D-5BC4-FC1D-98CE6A4BF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618" y="6200772"/>
            <a:ext cx="588171" cy="576265"/>
          </a:xfrm>
          <a:prstGeom prst="rect">
            <a:avLst/>
          </a:prstGeom>
        </p:spPr>
      </p:pic>
      <p:pic>
        <p:nvPicPr>
          <p:cNvPr id="15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EBA0AD12-D2ED-25F6-D118-44545E80D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462" y="6200772"/>
            <a:ext cx="588171" cy="576265"/>
          </a:xfrm>
          <a:prstGeom prst="rect">
            <a:avLst/>
          </a:prstGeom>
        </p:spPr>
      </p:pic>
      <p:pic>
        <p:nvPicPr>
          <p:cNvPr id="17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C05EEF0A-8AFD-9B98-1416-703207F08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12" y="6200772"/>
            <a:ext cx="588171" cy="576265"/>
          </a:xfrm>
          <a:prstGeom prst="rect">
            <a:avLst/>
          </a:prstGeom>
        </p:spPr>
      </p:pic>
      <p:pic>
        <p:nvPicPr>
          <p:cNvPr id="18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DBBD69A3-ADDB-445B-B8D4-A865192C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0" y="6200772"/>
            <a:ext cx="588171" cy="576265"/>
          </a:xfrm>
          <a:prstGeom prst="rect">
            <a:avLst/>
          </a:prstGeom>
        </p:spPr>
      </p:pic>
      <p:pic>
        <p:nvPicPr>
          <p:cNvPr id="19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011C0464-D8EB-C05E-DC70-B82A0F28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993" y="6200772"/>
            <a:ext cx="588171" cy="576265"/>
          </a:xfrm>
          <a:prstGeom prst="rect">
            <a:avLst/>
          </a:prstGeom>
        </p:spPr>
      </p:pic>
      <p:pic>
        <p:nvPicPr>
          <p:cNvPr id="24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E1E883E0-7565-3225-CF52-6A1AC2CBF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743" y="6200772"/>
            <a:ext cx="588171" cy="576265"/>
          </a:xfrm>
          <a:prstGeom prst="rect">
            <a:avLst/>
          </a:prstGeom>
        </p:spPr>
      </p:pic>
      <p:pic>
        <p:nvPicPr>
          <p:cNvPr id="25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7EC39D70-596C-FFAA-5AE4-BC45F1A1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587" y="6200772"/>
            <a:ext cx="588171" cy="576265"/>
          </a:xfrm>
          <a:prstGeom prst="rect">
            <a:avLst/>
          </a:prstGeom>
        </p:spPr>
      </p:pic>
      <p:pic>
        <p:nvPicPr>
          <p:cNvPr id="26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3549EF3C-C796-856A-2FC9-31CD68EC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618" y="6200772"/>
            <a:ext cx="588171" cy="576265"/>
          </a:xfrm>
          <a:prstGeom prst="rect">
            <a:avLst/>
          </a:prstGeom>
        </p:spPr>
      </p:pic>
      <p:pic>
        <p:nvPicPr>
          <p:cNvPr id="27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2D6CA259-532C-30E9-F539-70FC6C670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462" y="6200772"/>
            <a:ext cx="588171" cy="576265"/>
          </a:xfrm>
          <a:prstGeom prst="rect">
            <a:avLst/>
          </a:prstGeom>
        </p:spPr>
      </p:pic>
      <p:pic>
        <p:nvPicPr>
          <p:cNvPr id="28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32D6FF05-B2AE-11A7-E936-87F1BEF72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6200772"/>
            <a:ext cx="588171" cy="576265"/>
          </a:xfrm>
          <a:prstGeom prst="rect">
            <a:avLst/>
          </a:prstGeom>
        </p:spPr>
      </p:pic>
      <p:pic>
        <p:nvPicPr>
          <p:cNvPr id="29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167928E5-A794-DBB9-A5A6-18FA41894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337" y="6200772"/>
            <a:ext cx="588171" cy="576265"/>
          </a:xfrm>
          <a:prstGeom prst="rect">
            <a:avLst/>
          </a:prstGeom>
        </p:spPr>
      </p:pic>
      <p:pic>
        <p:nvPicPr>
          <p:cNvPr id="30" name="Picture 8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AC4B50C4-3407-D1E5-FD49-0A7D3629E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087" y="6200772"/>
            <a:ext cx="588171" cy="5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723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19B6-A79F-BD0B-586B-9F7BC04D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014" y="75028"/>
            <a:ext cx="5951237" cy="1112836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0A244-63F9-FD1B-8F95-1784C6E9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3349"/>
            <a:ext cx="6178570" cy="47062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Are you currently a college undergraduate student in New Jersey?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In the past twelve months, which of the following activities have you participated in? Please select all that apply.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What college do you attend in New Jersey?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What kind of activities are you part of on campus? Please select all that apply.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What year of schooling are you currently in?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What is your gender?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Please select which of the following factors have the most influence on your gambling activities.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Reviewing the list below, please select the option that best estimates how often you participate in any gambling related activities?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Over the last 7 days, please estimate how many days you have participated in some sort of gambling related activity?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How likely do you anticipate that you will gamble again in the next 30 days? (0= Very unlikely, 7= Highly likely)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Bookman Old Style"/>
              </a:rPr>
              <a:t>When you participate in gambling, please estimate how much is your typical amount of wagering in a day.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28A7C-42EB-B9BC-7E19-24972CB999FA}"/>
              </a:ext>
            </a:extLst>
          </p:cNvPr>
          <p:cNvSpPr txBox="1"/>
          <p:nvPr/>
        </p:nvSpPr>
        <p:spPr>
          <a:xfrm>
            <a:off x="6178570" y="1293349"/>
            <a:ext cx="5715349" cy="5259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300">
                <a:latin typeface="Bookman Old Style"/>
              </a:rPr>
              <a:t>Each person has a different relationship with gambling. Every relationship varies based on your gambling experience and habits.</a:t>
            </a:r>
            <a:br>
              <a:rPr lang="en-US" sz="1300">
                <a:latin typeface="Bookman Old Style"/>
              </a:rPr>
            </a:br>
            <a:br>
              <a:rPr lang="en-US" sz="1300">
                <a:latin typeface="Bookman Old Style"/>
              </a:rPr>
            </a:br>
            <a:r>
              <a:rPr lang="en-US" sz="1300">
                <a:latin typeface="Bookman Old Style"/>
              </a:rPr>
              <a:t>On a scale from 1 to 10, please rate your relationship with gambling.</a:t>
            </a:r>
            <a:br>
              <a:rPr lang="en-US" sz="1300">
                <a:latin typeface="Bookman Old Style"/>
              </a:rPr>
            </a:br>
            <a:r>
              <a:rPr lang="en-US" sz="1300">
                <a:latin typeface="Bookman Old Style"/>
              </a:rPr>
              <a:t>(1 = negative relationship, 10 = positive relationship).</a:t>
            </a:r>
            <a:endParaRPr lang="en-US" sz="13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300">
                <a:latin typeface="Bookman Old Style"/>
              </a:rPr>
              <a:t>Based on your answer in the previous question, briefly state why you chose that answer. </a:t>
            </a:r>
            <a:endParaRPr lang="en-US" sz="13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300">
                <a:latin typeface="Bookman Old Style"/>
              </a:rPr>
              <a:t>After you win, how strong is your urge to return and win more? </a:t>
            </a:r>
            <a:endParaRPr lang="en-US" sz="13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300">
                <a:latin typeface="Bookman Old Style"/>
              </a:rPr>
              <a:t>After you lose, how strong is your urge to recoup what you lost?</a:t>
            </a:r>
            <a:endParaRPr lang="en-US" sz="13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300">
                <a:latin typeface="Bookman Old Style"/>
              </a:rPr>
              <a:t>Have you ever wanted to stop gambling completely?</a:t>
            </a:r>
            <a:endParaRPr lang="en-US" sz="13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300">
                <a:latin typeface="Bookman Old Style"/>
              </a:rPr>
              <a:t>In a sentence or 2, describe your biggest challenge to stop participating in gambling-related activities?</a:t>
            </a:r>
            <a:endParaRPr lang="en-US" sz="13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300">
                <a:latin typeface="Bookman Old Style"/>
              </a:rPr>
              <a:t>If available to you, how likely would you be to utilize resources to manage your gambling habits? (1= extremely unlikely, 7 = extremely likely). </a:t>
            </a:r>
            <a:endParaRPr lang="en-US" sz="13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300">
                <a:latin typeface="Bookman Old Style"/>
              </a:rPr>
              <a:t>Which resources would you find most helpful in managing your gambling habits? </a:t>
            </a:r>
            <a:br>
              <a:rPr lang="en-US" sz="1300">
                <a:latin typeface="Bookman Old Style"/>
              </a:rPr>
            </a:br>
            <a:r>
              <a:rPr lang="en-US" sz="1300">
                <a:latin typeface="Bookman Old Style"/>
              </a:rPr>
              <a:t>(Please select all that apply.)</a:t>
            </a:r>
            <a:endParaRPr lang="en-US" sz="13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300">
                <a:latin typeface="Bookman Old Style"/>
              </a:rPr>
              <a:t>Which are the best ways to initially learn about gambling related support resources that you would most benefit from? Please select all that apply.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20566417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67EC0-E176-7FBE-0BD1-E17ECBF0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76" y="49"/>
            <a:ext cx="3870382" cy="156966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>
                <a:latin typeface="Bookman Old Style"/>
              </a:rPr>
              <a:t>Business Issue and Research Objectives </a:t>
            </a:r>
          </a:p>
        </p:txBody>
      </p:sp>
      <p:pic>
        <p:nvPicPr>
          <p:cNvPr id="60" name="Picture 60">
            <a:extLst>
              <a:ext uri="{FF2B5EF4-FFF2-40B4-BE49-F238E27FC236}">
                <a16:creationId xmlns:a16="http://schemas.microsoft.com/office/drawing/2014/main" id="{D2304C95-A6F1-2A74-C5D9-2A1253B26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45" r="12154" b="1"/>
          <a:stretch/>
        </p:blipFill>
        <p:spPr>
          <a:xfrm>
            <a:off x="4979982" y="540033"/>
            <a:ext cx="3201611" cy="2754000"/>
          </a:xfrm>
          <a:prstGeom prst="rect">
            <a:avLst/>
          </a:prstGeom>
        </p:spPr>
      </p:pic>
      <p:pic>
        <p:nvPicPr>
          <p:cNvPr id="52" name="Picture 52" descr="Shape&#10;&#10;Description automatically generated">
            <a:extLst>
              <a:ext uri="{FF2B5EF4-FFF2-40B4-BE49-F238E27FC236}">
                <a16:creationId xmlns:a16="http://schemas.microsoft.com/office/drawing/2014/main" id="{45CBB8D4-9938-FDF8-DDB7-03DE2F0FD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68" r="35569"/>
          <a:stretch/>
        </p:blipFill>
        <p:spPr>
          <a:xfrm>
            <a:off x="8449992" y="540033"/>
            <a:ext cx="3201607" cy="2754000"/>
          </a:xfrm>
          <a:prstGeom prst="rect">
            <a:avLst/>
          </a:prstGeom>
        </p:spPr>
      </p:pic>
      <p:pic>
        <p:nvPicPr>
          <p:cNvPr id="61" name="Picture 61" descr="A picture containing shape&#10;&#10;Description automatically generated">
            <a:extLst>
              <a:ext uri="{FF2B5EF4-FFF2-40B4-BE49-F238E27FC236}">
                <a16:creationId xmlns:a16="http://schemas.microsoft.com/office/drawing/2014/main" id="{BC9C8938-71AB-3457-8D86-F6AF232C35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797" r="-1" b="25923"/>
          <a:stretch/>
        </p:blipFill>
        <p:spPr>
          <a:xfrm>
            <a:off x="4979987" y="3564000"/>
            <a:ext cx="6671613" cy="2754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B3FD71-5862-EB65-269E-DDCC03A6B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903216"/>
              </p:ext>
            </p:extLst>
          </p:nvPr>
        </p:nvGraphicFramePr>
        <p:xfrm>
          <a:off x="288475" y="1575407"/>
          <a:ext cx="4530285" cy="520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85232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9A93E-B4F6-0996-CBCB-74F91EA2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/>
              <a:t>Methodology </a:t>
            </a:r>
          </a:p>
        </p:txBody>
      </p:sp>
      <p:cxnSp>
        <p:nvCxnSpPr>
          <p:cNvPr id="42" name="Straight Connector 34">
            <a:extLst>
              <a:ext uri="{FF2B5EF4-FFF2-40B4-BE49-F238E27FC236}">
                <a16:creationId xmlns:a16="http://schemas.microsoft.com/office/drawing/2014/main" id="{16C132CB-661F-4A80-B2A5-D78FF18C0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8998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50EBF6-7CDC-BD1A-C733-0E66A6C42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565148"/>
              </p:ext>
            </p:extLst>
          </p:nvPr>
        </p:nvGraphicFramePr>
        <p:xfrm>
          <a:off x="989998" y="2413468"/>
          <a:ext cx="6318000" cy="336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5">
            <a:extLst>
              <a:ext uri="{FF2B5EF4-FFF2-40B4-BE49-F238E27FC236}">
                <a16:creationId xmlns:a16="http://schemas.microsoft.com/office/drawing/2014/main" id="{A58E9080-BF78-6348-9C74-E62486318A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989" r="32027"/>
          <a:stretch/>
        </p:blipFill>
        <p:spPr>
          <a:xfrm>
            <a:off x="8321011" y="10"/>
            <a:ext cx="38709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3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EE1D9-CEB9-B814-3A48-5FC1A2CC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/>
              <a:t>Phase 1 Recap (TDIs)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ABC7C40-7C45-49E8-AD13-2609E4582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8998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ext, logo&#10;&#10;Description automatically generated">
            <a:extLst>
              <a:ext uri="{FF2B5EF4-FFF2-40B4-BE49-F238E27FC236}">
                <a16:creationId xmlns:a16="http://schemas.microsoft.com/office/drawing/2014/main" id="{F0F5A17A-324A-DCED-C005-6E62E90B8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4" r="1406" b="-2"/>
          <a:stretch/>
        </p:blipFill>
        <p:spPr>
          <a:xfrm>
            <a:off x="8329200" y="10"/>
            <a:ext cx="3862800" cy="2285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0FBE0-9675-A848-3769-996A7C8D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98" y="1965944"/>
            <a:ext cx="6318000" cy="3365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500" b="1">
                <a:solidFill>
                  <a:schemeClr val="tx1"/>
                </a:solidFill>
                <a:latin typeface="Bookman Old Style"/>
              </a:rPr>
              <a:t>Main Goal</a:t>
            </a:r>
          </a:p>
          <a:p>
            <a:pPr marL="285750" indent="-28575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500">
                <a:solidFill>
                  <a:schemeClr val="tx1"/>
                </a:solidFill>
                <a:latin typeface="Bookman Old Style"/>
              </a:rPr>
              <a:t>Aimed towards understanding common forms of gambling and the habits correlated through qualitative insight</a:t>
            </a:r>
            <a:endParaRPr lang="en-US" sz="1500">
              <a:solidFill>
                <a:schemeClr val="tx1"/>
              </a:solidFill>
              <a:latin typeface="Bookman Old Style"/>
              <a:ea typeface="+mn-lt"/>
              <a:cs typeface="+mn-lt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1500" b="1">
                <a:solidFill>
                  <a:schemeClr val="tx1"/>
                </a:solidFill>
                <a:latin typeface="Bookman Old Style"/>
              </a:rPr>
              <a:t>Key Findings Based on TDIs</a:t>
            </a:r>
            <a:endParaRPr lang="en-US" sz="1500">
              <a:solidFill>
                <a:schemeClr val="tx1"/>
              </a:solidFill>
              <a:latin typeface="Bookman Old Style"/>
              <a:ea typeface="+mn-lt"/>
              <a:cs typeface="+mn-lt"/>
            </a:endParaRPr>
          </a:p>
          <a:p>
            <a:pPr marL="285750" indent="-28575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500">
                <a:solidFill>
                  <a:schemeClr val="tx1"/>
                </a:solidFill>
                <a:latin typeface="Bookman Old Style"/>
              </a:rPr>
              <a:t>More men gambled than women </a:t>
            </a:r>
            <a:endParaRPr lang="en-US" sz="1500">
              <a:solidFill>
                <a:schemeClr val="tx1"/>
              </a:solidFill>
              <a:latin typeface="Bookman Old Style"/>
              <a:ea typeface="+mn-lt"/>
              <a:cs typeface="+mn-lt"/>
            </a:endParaRPr>
          </a:p>
          <a:p>
            <a:pPr marL="285750" indent="-28575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500">
                <a:solidFill>
                  <a:schemeClr val="tx1"/>
                </a:solidFill>
                <a:latin typeface="Bookman Old Style"/>
              </a:rPr>
              <a:t>Just above half of those interviewed gambled less than $100 per week</a:t>
            </a:r>
            <a:endParaRPr lang="en-US" sz="1500">
              <a:solidFill>
                <a:schemeClr val="tx1"/>
              </a:solidFill>
              <a:latin typeface="Bookman Old Style"/>
              <a:ea typeface="+mn-lt"/>
              <a:cs typeface="+mn-lt"/>
            </a:endParaRPr>
          </a:p>
          <a:p>
            <a:pPr marL="285750" indent="-28575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500">
                <a:solidFill>
                  <a:schemeClr val="tx1"/>
                </a:solidFill>
                <a:latin typeface="Bookman Old Style"/>
              </a:rPr>
              <a:t>The need for money in addition to winning was a reoccurring influence to continue</a:t>
            </a:r>
            <a:endParaRPr lang="en-US" sz="1500">
              <a:solidFill>
                <a:schemeClr val="tx1"/>
              </a:solidFill>
              <a:latin typeface="Bookman Old Style"/>
              <a:ea typeface="+mn-lt"/>
              <a:cs typeface="+mn-lt"/>
            </a:endParaRPr>
          </a:p>
          <a:p>
            <a:pPr marL="285750" indent="-28575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500">
                <a:solidFill>
                  <a:schemeClr val="tx1"/>
                </a:solidFill>
                <a:latin typeface="Bookman Old Style"/>
              </a:rPr>
              <a:t>Almost all felt that gambling was not an issue</a:t>
            </a:r>
            <a:endParaRPr lang="en-US" sz="1500">
              <a:solidFill>
                <a:schemeClr val="tx1"/>
              </a:solidFill>
              <a:latin typeface="Bookman Old Style"/>
              <a:ea typeface="+mn-lt"/>
              <a:cs typeface="+mn-lt"/>
            </a:endParaRPr>
          </a:p>
          <a:p>
            <a:pPr marL="285750" indent="-28575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500">
                <a:solidFill>
                  <a:schemeClr val="tx1"/>
                </a:solidFill>
                <a:latin typeface="Bookman Old Style"/>
              </a:rPr>
              <a:t>All but one did not feel the need for help or resources</a:t>
            </a:r>
            <a:endParaRPr lang="en-US" sz="1500">
              <a:solidFill>
                <a:schemeClr val="tx1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endParaRPr lang="en-US" sz="150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CD5FD6-0F61-DD58-8FA1-BB7B4804E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16" b="20004"/>
          <a:stretch/>
        </p:blipFill>
        <p:spPr>
          <a:xfrm>
            <a:off x="8329200" y="2286000"/>
            <a:ext cx="3862800" cy="2286000"/>
          </a:xfrm>
          <a:prstGeom prst="rect">
            <a:avLst/>
          </a:prstGeom>
        </p:spPr>
      </p:pic>
      <p:pic>
        <p:nvPicPr>
          <p:cNvPr id="9" name="Picture 9" descr="Text, background pattern&#10;&#10;Description automatically generated">
            <a:extLst>
              <a:ext uri="{FF2B5EF4-FFF2-40B4-BE49-F238E27FC236}">
                <a16:creationId xmlns:a16="http://schemas.microsoft.com/office/drawing/2014/main" id="{BC92DCEB-035F-5DAF-B6E0-37F34A271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5" r="11329" b="-1"/>
          <a:stretch/>
        </p:blipFill>
        <p:spPr>
          <a:xfrm>
            <a:off x="8329200" y="4572000"/>
            <a:ext cx="3862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B9C16-FC31-AE56-397C-D482BCC0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477" y="-463905"/>
            <a:ext cx="5124571" cy="2303213"/>
          </a:xfrm>
        </p:spPr>
        <p:txBody>
          <a:bodyPr anchor="ctr">
            <a:normAutofit/>
          </a:bodyPr>
          <a:lstStyle/>
          <a:p>
            <a:pPr algn="ctr"/>
            <a:r>
              <a:rPr lang="en-US" sz="3000"/>
              <a:t>Phase 2 Recap (Online Survey)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FB484-FCD9-3566-4EB0-75E6F4402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981" y="679810"/>
            <a:ext cx="6978316" cy="30040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b="1">
                <a:solidFill>
                  <a:schemeClr val="tx1"/>
                </a:solidFill>
                <a:latin typeface="Bookman Old Style"/>
              </a:rPr>
              <a:t>Key Findings Based on Qualtrics Survey</a:t>
            </a: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300">
                <a:solidFill>
                  <a:schemeClr val="tx1"/>
                </a:solidFill>
                <a:latin typeface="Bookman Old Style"/>
              </a:rPr>
              <a:t>More women gambled than men</a:t>
            </a: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300">
                <a:solidFill>
                  <a:schemeClr val="tx1"/>
                </a:solidFill>
                <a:latin typeface="Bookman Old Style"/>
              </a:rPr>
              <a:t>College students are influenced most by their friends followed by their family and Greek organization</a:t>
            </a: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300">
                <a:solidFill>
                  <a:schemeClr val="tx1"/>
                </a:solidFill>
                <a:latin typeface="Bookman Old Style"/>
              </a:rPr>
              <a:t>An overwhelming percentage of college student gambled more than $100 in a day, every day</a:t>
            </a: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300">
                <a:solidFill>
                  <a:schemeClr val="tx1"/>
                </a:solidFill>
                <a:latin typeface="Bookman Old Style"/>
              </a:rPr>
              <a:t>Losing while gambling is just as encouraging as winning when deciding to gamble again</a:t>
            </a:r>
          </a:p>
          <a:p>
            <a:pPr marL="359410" indent="-359410">
              <a:lnSpc>
                <a:spcPct val="140000"/>
              </a:lnSpc>
              <a:buFont typeface="Arial" panose="05000000000000000000" pitchFamily="2" charset="2"/>
              <a:buChar char="•"/>
            </a:pPr>
            <a:r>
              <a:rPr lang="en-US" sz="1300">
                <a:solidFill>
                  <a:schemeClr val="tx1"/>
                </a:solidFill>
                <a:latin typeface="Bookman Old Style"/>
              </a:rPr>
              <a:t>Most of our respondents have considered stopping, while less than half would utilize resources for help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300">
              <a:solidFill>
                <a:srgbClr val="000000">
                  <a:alpha val="60000"/>
                </a:srgbClr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en-US" sz="700"/>
          </a:p>
          <a:p>
            <a:pPr marL="0" indent="0">
              <a:lnSpc>
                <a:spcPct val="140000"/>
              </a:lnSpc>
              <a:buNone/>
            </a:pPr>
            <a:endParaRPr lang="en-US" sz="700"/>
          </a:p>
        </p:txBody>
      </p:sp>
      <p:pic>
        <p:nvPicPr>
          <p:cNvPr id="4" name="Picture 4" descr="A picture containing text, slot machine, several&#10;&#10;Description automatically generated">
            <a:extLst>
              <a:ext uri="{FF2B5EF4-FFF2-40B4-BE49-F238E27FC236}">
                <a16:creationId xmlns:a16="http://schemas.microsoft.com/office/drawing/2014/main" id="{C9BE0AFD-55C2-60A6-4DEA-575918C40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0" b="23285"/>
          <a:stretch/>
        </p:blipFill>
        <p:spPr>
          <a:xfrm>
            <a:off x="20" y="3429000"/>
            <a:ext cx="12191977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1D23A-65C4-638F-C566-C7B8C5C2B61E}"/>
              </a:ext>
            </a:extLst>
          </p:cNvPr>
          <p:cNvSpPr txBox="1"/>
          <p:nvPr/>
        </p:nvSpPr>
        <p:spPr>
          <a:xfrm>
            <a:off x="128209" y="1228876"/>
            <a:ext cx="5017104" cy="17902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sz="1400" b="1">
                <a:latin typeface="Bookman Old Style"/>
              </a:rPr>
              <a:t>Main Goal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sz="1400">
                <a:latin typeface="Bookman Old Style"/>
              </a:rPr>
              <a:t>To gain a deeper understanding of the influences of gambling and the relationship students share with gambling through quantitative insights.</a:t>
            </a:r>
            <a:r>
              <a:rPr lang="en-US">
                <a:latin typeface="Bookman Old Style"/>
              </a:rPr>
              <a:t> 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4C3987-05FD-D9AF-A999-5E8DD5D2B349}"/>
              </a:ext>
            </a:extLst>
          </p:cNvPr>
          <p:cNvSpPr txBox="1"/>
          <p:nvPr/>
        </p:nvSpPr>
        <p:spPr>
          <a:xfrm>
            <a:off x="-2382" y="57149"/>
            <a:ext cx="288607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highlight>
                  <a:srgbClr val="FFFF00"/>
                </a:highlight>
                <a:latin typeface="Amasis MT Pro Black"/>
              </a:rPr>
              <a:t>23 TDI'S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860EDC5-566B-63B7-D173-A84412C33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94075"/>
              </p:ext>
            </p:extLst>
          </p:nvPr>
        </p:nvGraphicFramePr>
        <p:xfrm>
          <a:off x="238125" y="642937"/>
          <a:ext cx="11696320" cy="25603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77979">
                  <a:extLst>
                    <a:ext uri="{9D8B030D-6E8A-4147-A177-3AD203B41FA5}">
                      <a16:colId xmlns:a16="http://schemas.microsoft.com/office/drawing/2014/main" val="925137082"/>
                    </a:ext>
                  </a:extLst>
                </a:gridCol>
                <a:gridCol w="2812153">
                  <a:extLst>
                    <a:ext uri="{9D8B030D-6E8A-4147-A177-3AD203B41FA5}">
                      <a16:colId xmlns:a16="http://schemas.microsoft.com/office/drawing/2014/main" val="1867258999"/>
                    </a:ext>
                  </a:extLst>
                </a:gridCol>
                <a:gridCol w="2812153">
                  <a:extLst>
                    <a:ext uri="{9D8B030D-6E8A-4147-A177-3AD203B41FA5}">
                      <a16:colId xmlns:a16="http://schemas.microsoft.com/office/drawing/2014/main" val="1831491070"/>
                    </a:ext>
                  </a:extLst>
                </a:gridCol>
                <a:gridCol w="2994035">
                  <a:extLst>
                    <a:ext uri="{9D8B030D-6E8A-4147-A177-3AD203B41FA5}">
                      <a16:colId xmlns:a16="http://schemas.microsoft.com/office/drawing/2014/main" val="1123762238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School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Men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Women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Total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7468768"/>
                  </a:ext>
                </a:extLst>
              </a:tr>
              <a:tr h="36269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Seton Hall University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12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15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526288"/>
                  </a:ext>
                </a:extLst>
              </a:tr>
              <a:tr h="29294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Montclair University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8796229"/>
                  </a:ext>
                </a:extLst>
              </a:tr>
              <a:tr h="29294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Rutgers University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4664186"/>
                  </a:ext>
                </a:extLst>
              </a:tr>
              <a:tr h="29294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Kean University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6362375"/>
                  </a:ext>
                </a:extLst>
              </a:tr>
              <a:tr h="29294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Total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>
                          <a:effectLst/>
                        </a:rPr>
                        <a:t>23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4954829"/>
                  </a:ext>
                </a:extLst>
              </a:tr>
            </a:tbl>
          </a:graphicData>
        </a:graphic>
      </p:graphicFrame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4979664C-C5FC-0E2F-80FA-90D53D672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15905"/>
              </p:ext>
            </p:extLst>
          </p:nvPr>
        </p:nvGraphicFramePr>
        <p:xfrm>
          <a:off x="285749" y="3619500"/>
          <a:ext cx="11635755" cy="318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087">
                  <a:extLst>
                    <a:ext uri="{9D8B030D-6E8A-4147-A177-3AD203B41FA5}">
                      <a16:colId xmlns:a16="http://schemas.microsoft.com/office/drawing/2014/main" val="2827423344"/>
                    </a:ext>
                  </a:extLst>
                </a:gridCol>
                <a:gridCol w="1748017">
                  <a:extLst>
                    <a:ext uri="{9D8B030D-6E8A-4147-A177-3AD203B41FA5}">
                      <a16:colId xmlns:a16="http://schemas.microsoft.com/office/drawing/2014/main" val="1180235713"/>
                    </a:ext>
                  </a:extLst>
                </a:gridCol>
                <a:gridCol w="2330217">
                  <a:extLst>
                    <a:ext uri="{9D8B030D-6E8A-4147-A177-3AD203B41FA5}">
                      <a16:colId xmlns:a16="http://schemas.microsoft.com/office/drawing/2014/main" val="4214116250"/>
                    </a:ext>
                  </a:extLst>
                </a:gridCol>
                <a:gridCol w="2330217">
                  <a:extLst>
                    <a:ext uri="{9D8B030D-6E8A-4147-A177-3AD203B41FA5}">
                      <a16:colId xmlns:a16="http://schemas.microsoft.com/office/drawing/2014/main" val="1667103687"/>
                    </a:ext>
                  </a:extLst>
                </a:gridCol>
                <a:gridCol w="2330217">
                  <a:extLst>
                    <a:ext uri="{9D8B030D-6E8A-4147-A177-3AD203B41FA5}">
                      <a16:colId xmlns:a16="http://schemas.microsoft.com/office/drawing/2014/main" val="3256048345"/>
                    </a:ext>
                  </a:extLst>
                </a:gridCol>
              </a:tblGrid>
              <a:tr h="732234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</a:rPr>
                        <a:t>School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Men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Women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Non-Binary/Third Gender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Total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962188"/>
                  </a:ext>
                </a:extLst>
              </a:tr>
              <a:tr h="55364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</a:rPr>
                        <a:t>Seton Hall University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9109"/>
                  </a:ext>
                </a:extLst>
              </a:tr>
              <a:tr h="482203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</a:rPr>
                        <a:t>Montclair University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253099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</a:rPr>
                        <a:t>Rutgers University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704022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</a:rPr>
                        <a:t>Kean University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5306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38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/>
                        <a:t>61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49860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AAC9AE1-C5B5-B159-C878-0E31CEE1AD31}"/>
              </a:ext>
            </a:extLst>
          </p:cNvPr>
          <p:cNvSpPr txBox="1"/>
          <p:nvPr/>
        </p:nvSpPr>
        <p:spPr>
          <a:xfrm>
            <a:off x="-2381" y="3152774"/>
            <a:ext cx="455294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highlight>
                  <a:srgbClr val="FFFF00"/>
                </a:highlight>
                <a:latin typeface="Amasis MT Pro Black"/>
              </a:rPr>
              <a:t>Out of 330 Surveys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45BCF3-9602-5758-CFE8-0D442EB4E554}"/>
              </a:ext>
            </a:extLst>
          </p:cNvPr>
          <p:cNvSpPr txBox="1"/>
          <p:nvPr/>
        </p:nvSpPr>
        <p:spPr>
          <a:xfrm>
            <a:off x="4069556" y="57149"/>
            <a:ext cx="39100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Amasis MT Pro Black"/>
              </a:rPr>
              <a:t>Gamblers Chart</a:t>
            </a:r>
          </a:p>
        </p:txBody>
      </p:sp>
      <p:pic>
        <p:nvPicPr>
          <p:cNvPr id="23" name="Picture 23" descr="A picture containing text, room, scene, gambling house&#10;&#10;Description automatically generated">
            <a:extLst>
              <a:ext uri="{FF2B5EF4-FFF2-40B4-BE49-F238E27FC236}">
                <a16:creationId xmlns:a16="http://schemas.microsoft.com/office/drawing/2014/main" id="{795431FD-1A90-370C-1435-CED44E76C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43" y="57148"/>
            <a:ext cx="600076" cy="564358"/>
          </a:xfrm>
          <a:prstGeom prst="rect">
            <a:avLst/>
          </a:prstGeom>
        </p:spPr>
      </p:pic>
      <p:pic>
        <p:nvPicPr>
          <p:cNvPr id="24" name="Picture 23" descr="A picture containing text, room, scene, gambling house&#10;&#10;Description automatically generated">
            <a:extLst>
              <a:ext uri="{FF2B5EF4-FFF2-40B4-BE49-F238E27FC236}">
                <a16:creationId xmlns:a16="http://schemas.microsoft.com/office/drawing/2014/main" id="{5386F4F0-9FDA-6323-AB93-7AB7C4D19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74" y="57147"/>
            <a:ext cx="600076" cy="5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503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089B5-B17F-20DC-D5E4-9F4EA78B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/>
              <a:t>Likelihood to return to gambling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6C132CB-661F-4A80-B2A5-D78FF18C0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8998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746A-A628-4229-E8CE-FC5FEB376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98" y="2413468"/>
            <a:ext cx="6318000" cy="3365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b="1">
                <a:ea typeface="+mn-lt"/>
                <a:cs typeface="+mn-lt"/>
              </a:rPr>
              <a:t>304 out of our 330 student responses are likely to gamble again within the next 30 days (92%)</a:t>
            </a:r>
          </a:p>
          <a:p>
            <a:pPr marL="457200" indent="-457200"/>
            <a:endParaRPr lang="en-US" b="1">
              <a:ea typeface="+mn-lt"/>
              <a:cs typeface="+mn-lt"/>
            </a:endParaRPr>
          </a:p>
          <a:p>
            <a:pPr marL="457200" indent="-457200"/>
            <a:r>
              <a:rPr lang="en-US" b="1">
                <a:ea typeface="+mn-lt"/>
                <a:cs typeface="+mn-lt"/>
              </a:rPr>
              <a:t>Only 8% of students were not likely to gamble again in next 30 days</a:t>
            </a:r>
            <a:endParaRPr lang="en-US" b="1"/>
          </a:p>
        </p:txBody>
      </p:sp>
      <p:pic>
        <p:nvPicPr>
          <p:cNvPr id="115" name="Picture 114" descr="Colourful clear dices on a glass surface">
            <a:extLst>
              <a:ext uri="{FF2B5EF4-FFF2-40B4-BE49-F238E27FC236}">
                <a16:creationId xmlns:a16="http://schemas.microsoft.com/office/drawing/2014/main" id="{60649844-916B-4D47-C55C-5A3A44814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8" r="29177" b="-10"/>
          <a:stretch/>
        </p:blipFill>
        <p:spPr>
          <a:xfrm>
            <a:off x="8321011" y="10"/>
            <a:ext cx="38709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639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2812FD-44D1-896E-333F-7567B1311526}"/>
              </a:ext>
            </a:extLst>
          </p:cNvPr>
          <p:cNvSpPr>
            <a:spLocks noGrp="1"/>
          </p:cNvSpPr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Bookman Old Style"/>
              </a:rPr>
              <a:t>How Often is Too Often?</a:t>
            </a:r>
            <a:br>
              <a:rPr lang="en-US" sz="4000" b="1">
                <a:latin typeface="Bookman Old Style"/>
              </a:rPr>
            </a:br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46517F-66A5-E781-0A8B-155D87C0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73C665-A26B-D635-EDB5-7AEB281A8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81770"/>
              </p:ext>
            </p:extLst>
          </p:nvPr>
        </p:nvGraphicFramePr>
        <p:xfrm>
          <a:off x="5155379" y="1065862"/>
          <a:ext cx="6915293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3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50F0B2B-333A-355E-1B61-4E2C19BDE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5096" y="127259"/>
            <a:ext cx="2743200" cy="2108784"/>
          </a:xfrm>
          <a:prstGeom prst="rect">
            <a:avLst/>
          </a:prstGeom>
        </p:spPr>
      </p:pic>
      <p:pic>
        <p:nvPicPr>
          <p:cNvPr id="189" name="Picture 189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5340F143-901B-5D95-906B-157733089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59" y="4572687"/>
            <a:ext cx="3958279" cy="22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816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1596</Words>
  <Application>Microsoft Office PowerPoint</Application>
  <PresentationFormat>Widescreen</PresentationFormat>
  <Paragraphs>199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Amasis MT Pro Black</vt:lpstr>
      <vt:lpstr>Arial</vt:lpstr>
      <vt:lpstr>Arial,Sans-Serif</vt:lpstr>
      <vt:lpstr>Avenir Next LT Pro</vt:lpstr>
      <vt:lpstr>Bookman Old Style</vt:lpstr>
      <vt:lpstr>Calibri</vt:lpstr>
      <vt:lpstr>calibri light</vt:lpstr>
      <vt:lpstr>calibri light</vt:lpstr>
      <vt:lpstr>Goudy Old Style</vt:lpstr>
      <vt:lpstr>Wingdings</vt:lpstr>
      <vt:lpstr>FrostyVTI</vt:lpstr>
      <vt:lpstr>Council On Compulsive Gambling: Comprehensive Market Presentation</vt:lpstr>
      <vt:lpstr>Executive Summary </vt:lpstr>
      <vt:lpstr>Business Issue and Research Objectives </vt:lpstr>
      <vt:lpstr>Methodology </vt:lpstr>
      <vt:lpstr>Phase 1 Recap (TDIs)</vt:lpstr>
      <vt:lpstr>Phase 2 Recap (Online Survey)</vt:lpstr>
      <vt:lpstr>PowerPoint Presentation</vt:lpstr>
      <vt:lpstr>Likelihood to return to gambling</vt:lpstr>
      <vt:lpstr>PowerPoint Presentation</vt:lpstr>
      <vt:lpstr>PowerPoint Presentation</vt:lpstr>
      <vt:lpstr>WHO GAMBLES THE MOST?</vt:lpstr>
      <vt:lpstr>Wager Amount Per Day</vt:lpstr>
      <vt:lpstr>Relationships With Gambling </vt:lpstr>
      <vt:lpstr>Urges After Wins or Losses</vt:lpstr>
      <vt:lpstr>PowerPoint Presentation</vt:lpstr>
      <vt:lpstr>PowerPoint Presentation</vt:lpstr>
      <vt:lpstr>Everyone Wants to Fold</vt:lpstr>
      <vt:lpstr>Conclusions &amp; Recommendations</vt:lpstr>
      <vt:lpstr>PowerPoint Presentation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</dc:title>
  <dc:creator/>
  <cp:lastModifiedBy>Daniel Meara</cp:lastModifiedBy>
  <cp:revision>2</cp:revision>
  <dcterms:created xsi:type="dcterms:W3CDTF">2022-05-03T01:26:03Z</dcterms:created>
  <dcterms:modified xsi:type="dcterms:W3CDTF">2022-05-09T16:59:28Z</dcterms:modified>
</cp:coreProperties>
</file>